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738" r:id="rId2"/>
    <p:sldId id="796" r:id="rId3"/>
    <p:sldId id="762" r:id="rId4"/>
    <p:sldId id="787" r:id="rId5"/>
    <p:sldId id="780" r:id="rId6"/>
    <p:sldId id="781" r:id="rId7"/>
    <p:sldId id="782" r:id="rId8"/>
    <p:sldId id="783" r:id="rId9"/>
    <p:sldId id="784" r:id="rId10"/>
    <p:sldId id="785" r:id="rId11"/>
    <p:sldId id="786" r:id="rId12"/>
    <p:sldId id="752" r:id="rId13"/>
    <p:sldId id="775" r:id="rId14"/>
    <p:sldId id="776" r:id="rId15"/>
    <p:sldId id="777" r:id="rId16"/>
    <p:sldId id="778" r:id="rId17"/>
    <p:sldId id="790" r:id="rId18"/>
    <p:sldId id="779" r:id="rId19"/>
    <p:sldId id="798" r:id="rId20"/>
    <p:sldId id="791" r:id="rId21"/>
    <p:sldId id="794" r:id="rId22"/>
    <p:sldId id="774" r:id="rId23"/>
    <p:sldId id="793" r:id="rId24"/>
    <p:sldId id="799" r:id="rId25"/>
    <p:sldId id="792" r:id="rId26"/>
    <p:sldId id="797" r:id="rId27"/>
    <p:sldId id="789" r:id="rId28"/>
    <p:sldId id="788" r:id="rId29"/>
    <p:sldId id="765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0ADD04EE-2CFA-49AA-991C-E5DD9A86A5BB}">
          <p14:sldIdLst>
            <p14:sldId id="738"/>
            <p14:sldId id="796"/>
            <p14:sldId id="762"/>
            <p14:sldId id="787"/>
            <p14:sldId id="780"/>
            <p14:sldId id="781"/>
            <p14:sldId id="782"/>
            <p14:sldId id="783"/>
            <p14:sldId id="784"/>
            <p14:sldId id="785"/>
            <p14:sldId id="786"/>
            <p14:sldId id="752"/>
            <p14:sldId id="775"/>
            <p14:sldId id="776"/>
            <p14:sldId id="777"/>
            <p14:sldId id="778"/>
            <p14:sldId id="790"/>
            <p14:sldId id="779"/>
            <p14:sldId id="798"/>
            <p14:sldId id="791"/>
            <p14:sldId id="794"/>
            <p14:sldId id="774"/>
            <p14:sldId id="793"/>
            <p14:sldId id="799"/>
            <p14:sldId id="792"/>
            <p14:sldId id="797"/>
            <p14:sldId id="789"/>
            <p14:sldId id="788"/>
            <p14:sldId id="7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3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0CBEC-9C34-4118-91F6-D49055F30CB4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94BF8-9CC5-45CB-893F-0C590D1B65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948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99C1-1A29-440A-B0A7-6B5D6120BF57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55DE-CEA9-4265-A103-5522DF95BF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001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99C1-1A29-440A-B0A7-6B5D6120BF57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55DE-CEA9-4265-A103-5522DF95BF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431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99C1-1A29-440A-B0A7-6B5D6120BF57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55DE-CEA9-4265-A103-5522DF95BF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53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99C1-1A29-440A-B0A7-6B5D6120BF57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55DE-CEA9-4265-A103-5522DF95BF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023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99C1-1A29-440A-B0A7-6B5D6120BF57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55DE-CEA9-4265-A103-5522DF95BF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146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99C1-1A29-440A-B0A7-6B5D6120BF57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55DE-CEA9-4265-A103-5522DF95BF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5780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99C1-1A29-440A-B0A7-6B5D6120BF57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55DE-CEA9-4265-A103-5522DF95BF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99C1-1A29-440A-B0A7-6B5D6120BF57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55DE-CEA9-4265-A103-5522DF95BF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2369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99C1-1A29-440A-B0A7-6B5D6120BF57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55DE-CEA9-4265-A103-5522DF95BF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724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99C1-1A29-440A-B0A7-6B5D6120BF57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55DE-CEA9-4265-A103-5522DF95BF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825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99C1-1A29-440A-B0A7-6B5D6120BF57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55DE-CEA9-4265-A103-5522DF95BF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419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599C1-1A29-440A-B0A7-6B5D6120BF57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855DE-CEA9-4265-A103-5522DF95BF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825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abor.pcss.pl/rawicz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rawicz.pl/informator/gazeta-rawicka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3194886" y="-2512087"/>
            <a:ext cx="5794593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340107" y="201364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710074" y="2086248"/>
            <a:ext cx="67502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altLang="pl-PL" sz="3200" b="1" spc="3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SPRAWOZDANIE</a:t>
            </a:r>
          </a:p>
          <a:p>
            <a:pPr>
              <a:lnSpc>
                <a:spcPct val="150000"/>
              </a:lnSpc>
            </a:pPr>
            <a:r>
              <a:rPr lang="pl-PL" alt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 DZIAŁALNOŚCI MIĘDZYSESYJNEJ</a:t>
            </a:r>
          </a:p>
          <a:p>
            <a:pPr>
              <a:lnSpc>
                <a:spcPct val="150000"/>
              </a:lnSpc>
            </a:pPr>
            <a:r>
              <a:rPr lang="pl-PL" alt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BURMISTRZA GMINY RAWICZ</a:t>
            </a:r>
            <a:endParaRPr lang="pl-PL" altLang="pl-PL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83334" y="552564"/>
            <a:ext cx="417702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3" y="6151899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8819262" y="4193293"/>
            <a:ext cx="2794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21.12.2022-25.01.2023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4" name="Łącznik prosty 3"/>
          <p:cNvCxnSpPr/>
          <p:nvPr/>
        </p:nvCxnSpPr>
        <p:spPr>
          <a:xfrm flipV="1">
            <a:off x="1837346" y="4067339"/>
            <a:ext cx="9682385" cy="141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381" y="3122512"/>
            <a:ext cx="1931350" cy="7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ole tekstowe 9">
            <a:extLst>
              <a:ext uri="{FF2B5EF4-FFF2-40B4-BE49-F238E27FC236}">
                <a16:creationId xmlns:a16="http://schemas.microsoft.com/office/drawing/2014/main" xmlns="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Sesja</a:t>
            </a:r>
            <a:r>
              <a:rPr kumimoji="0" lang="pl-PL" sz="1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A82591C-CCA5-41C0-8123-DC7B6470DBDB}"/>
              </a:ext>
            </a:extLst>
          </p:cNvPr>
          <p:cNvSpPr/>
          <p:nvPr/>
        </p:nvSpPr>
        <p:spPr>
          <a:xfrm>
            <a:off x="60736" y="816623"/>
            <a:ext cx="1044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>
                <a:latin typeface="Century Gothic" panose="020B0502020202020204" pitchFamily="34" charset="0"/>
              </a:rPr>
              <a:t>MODERNIZACJA POMIESZCZENIA ARCHIWUM MZR W RATUSZU</a:t>
            </a:r>
          </a:p>
          <a:p>
            <a:r>
              <a:rPr lang="pl-PL" sz="2000" b="1" cap="all" dirty="0">
                <a:latin typeface="Century Gothic" panose="020B0502020202020204" pitchFamily="34" charset="0"/>
              </a:rPr>
              <a:t> </a:t>
            </a:r>
            <a:endParaRPr lang="pl-PL" sz="2000" cap="all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9357693D-7B43-4D1C-B0ED-344A4CBE4BAD}"/>
              </a:ext>
            </a:extLst>
          </p:cNvPr>
          <p:cNvSpPr txBox="1"/>
          <p:nvPr/>
        </p:nvSpPr>
        <p:spPr>
          <a:xfrm>
            <a:off x="9135454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INWESTYCJE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8" name="Obraz 27" descr="Obraz zawierający zabawka, siedzi, małe&#10;&#10;Opis wygenerowany automatycznie">
            <a:extLst>
              <a:ext uri="{FF2B5EF4-FFF2-40B4-BE49-F238E27FC236}">
                <a16:creationId xmlns:a16="http://schemas.microsoft.com/office/drawing/2014/main" xmlns="" id="{8BEE4B9E-966D-47E0-AB88-1E9A196FE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38" y="153146"/>
            <a:ext cx="768206" cy="97386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83334" y="552564"/>
            <a:ext cx="417702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18">
            <a:extLst>
              <a:ext uri="{FF2B5EF4-FFF2-40B4-BE49-F238E27FC236}">
                <a16:creationId xmlns:a16="http://schemas.microsoft.com/office/drawing/2014/main" xmlns="" id="{C3A4F597-CA9F-408C-99B1-EEAA5A317ABA}"/>
              </a:ext>
            </a:extLst>
          </p:cNvPr>
          <p:cNvSpPr txBox="1"/>
          <p:nvPr/>
        </p:nvSpPr>
        <p:spPr>
          <a:xfrm>
            <a:off x="77908" y="1470500"/>
            <a:ext cx="7817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Wykonawca: </a:t>
            </a:r>
            <a:r>
              <a:rPr lang="pl-PL" sz="1600" b="1" dirty="0">
                <a:latin typeface="Century Gothic" panose="020B0502020202020204" pitchFamily="34" charset="0"/>
              </a:rPr>
              <a:t>LUXIMAL Spółka z ograniczoną odpowiedzialnością z Poznania</a:t>
            </a: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Wartość robót budowlanych: </a:t>
            </a:r>
            <a:r>
              <a:rPr lang="pl-PL" sz="1600" b="1" dirty="0">
                <a:latin typeface="Century Gothic" panose="020B0502020202020204" pitchFamily="34" charset="0"/>
              </a:rPr>
              <a:t>25 248,60 zł brutto</a:t>
            </a: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Termin wykonania zadania</a:t>
            </a:r>
            <a:r>
              <a:rPr lang="pl-PL" sz="1600" b="1" dirty="0" smtClean="0">
                <a:latin typeface="Century Gothic" panose="020B0502020202020204" pitchFamily="34" charset="0"/>
              </a:rPr>
              <a:t>: </a:t>
            </a:r>
            <a:r>
              <a:rPr lang="pl-PL" sz="1600" b="1" dirty="0">
                <a:latin typeface="Century Gothic" panose="020B0502020202020204" pitchFamily="34" charset="0"/>
              </a:rPr>
              <a:t>luty 2023 roku</a:t>
            </a:r>
          </a:p>
          <a:p>
            <a:endParaRPr lang="pl-PL" sz="1600" b="1" i="0" u="none" strike="noStrike" kern="0" cap="none" spc="0" baseline="0" dirty="0">
              <a:solidFill>
                <a:srgbClr val="000000"/>
              </a:solidFill>
              <a:uFillTx/>
              <a:latin typeface="Century Gothic" panose="020B0502020202020204" pitchFamily="34" charset="0"/>
              <a:ea typeface="Microsoft YaHei" pitchFamily="2"/>
              <a:cs typeface="Arial" pitchFamily="2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B7A2CAE2-068C-4160-BF68-BCBB92530B09}"/>
              </a:ext>
            </a:extLst>
          </p:cNvPr>
          <p:cNvSpPr txBox="1"/>
          <p:nvPr/>
        </p:nvSpPr>
        <p:spPr>
          <a:xfrm>
            <a:off x="77906" y="3096695"/>
            <a:ext cx="9057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Zakres prac</a:t>
            </a:r>
            <a:r>
              <a:rPr lang="pl-PL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: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Roboty demontażowe, renowacja drzwi, roboty murarskie, roboty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malarskie.</a:t>
            </a:r>
            <a:endParaRPr lang="pl-PL" sz="1600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r>
              <a:rPr lang="pl-PL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Stan obecny: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W najbliższym czasie Wykonawca rozpocznie prace.</a:t>
            </a:r>
          </a:p>
        </p:txBody>
      </p:sp>
      <p:sp>
        <p:nvSpPr>
          <p:cNvPr id="3" name="Prostokąt 2"/>
          <p:cNvSpPr/>
          <p:nvPr/>
        </p:nvSpPr>
        <p:spPr>
          <a:xfrm>
            <a:off x="77907" y="6500064"/>
            <a:ext cx="12172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latin typeface="Century Gothic" panose="020B0502020202020204" pitchFamily="34" charset="0"/>
              </a:rPr>
              <a:t> </a:t>
            </a:r>
            <a:endParaRPr lang="pl-PL" sz="16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707B228-39AF-3817-C3C4-C21C8C462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857" y="1563912"/>
            <a:ext cx="2354943" cy="235494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022A493-6EAC-CDD1-5D2F-651D49F67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857" y="3998704"/>
            <a:ext cx="2354943" cy="23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ole tekstowe 9">
            <a:extLst>
              <a:ext uri="{FF2B5EF4-FFF2-40B4-BE49-F238E27FC236}">
                <a16:creationId xmlns:a16="http://schemas.microsoft.com/office/drawing/2014/main" xmlns="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LVIX Sesja</a:t>
            </a:r>
            <a:r>
              <a:rPr kumimoji="0" lang="pl-PL" sz="1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A82591C-CCA5-41C0-8123-DC7B6470DBDB}"/>
              </a:ext>
            </a:extLst>
          </p:cNvPr>
          <p:cNvSpPr/>
          <p:nvPr/>
        </p:nvSpPr>
        <p:spPr>
          <a:xfrm>
            <a:off x="60735" y="816623"/>
            <a:ext cx="11101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>
                <a:latin typeface="Century Gothic" panose="020B0502020202020204" pitchFamily="34" charset="0"/>
              </a:rPr>
              <a:t>MODERNIZACJA POMIESZCZEŃ W BUDYNKACH PRZY UL. PIŁSUDSKIEGO 19 I 21 W RAWICZU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9357693D-7B43-4D1C-B0ED-344A4CBE4BAD}"/>
              </a:ext>
            </a:extLst>
          </p:cNvPr>
          <p:cNvSpPr txBox="1"/>
          <p:nvPr/>
        </p:nvSpPr>
        <p:spPr>
          <a:xfrm>
            <a:off x="9135454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INWESTYCJE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8" name="Obraz 27" descr="Obraz zawierający zabawka, siedzi, małe&#10;&#10;Opis wygenerowany automatycznie">
            <a:extLst>
              <a:ext uri="{FF2B5EF4-FFF2-40B4-BE49-F238E27FC236}">
                <a16:creationId xmlns:a16="http://schemas.microsoft.com/office/drawing/2014/main" xmlns="" id="{8BEE4B9E-966D-47E0-AB88-1E9A196FE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38" y="153146"/>
            <a:ext cx="768206" cy="97386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83334" y="552564"/>
            <a:ext cx="417702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18">
            <a:extLst>
              <a:ext uri="{FF2B5EF4-FFF2-40B4-BE49-F238E27FC236}">
                <a16:creationId xmlns:a16="http://schemas.microsoft.com/office/drawing/2014/main" xmlns="" id="{C3A4F597-CA9F-408C-99B1-EEAA5A317ABA}"/>
              </a:ext>
            </a:extLst>
          </p:cNvPr>
          <p:cNvSpPr txBox="1"/>
          <p:nvPr/>
        </p:nvSpPr>
        <p:spPr>
          <a:xfrm>
            <a:off x="77907" y="1470500"/>
            <a:ext cx="10424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Wykonawca: </a:t>
            </a:r>
            <a:r>
              <a:rPr lang="pl-PL" sz="1600" b="1" dirty="0">
                <a:latin typeface="Century Gothic" panose="020B0502020202020204" pitchFamily="34" charset="0"/>
              </a:rPr>
              <a:t>PAN-BUD Przemysław </a:t>
            </a:r>
            <a:r>
              <a:rPr lang="pl-PL" sz="1600" b="1" dirty="0" err="1">
                <a:latin typeface="Century Gothic" panose="020B0502020202020204" pitchFamily="34" charset="0"/>
              </a:rPr>
              <a:t>Panasewicz</a:t>
            </a:r>
            <a:r>
              <a:rPr lang="pl-PL" sz="1600" b="1" dirty="0">
                <a:latin typeface="Century Gothic" panose="020B0502020202020204" pitchFamily="34" charset="0"/>
              </a:rPr>
              <a:t> z Rydzyny</a:t>
            </a: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Wartość robót budowlanych: </a:t>
            </a:r>
            <a:r>
              <a:rPr lang="pl-PL" sz="1600" b="1" dirty="0">
                <a:latin typeface="Century Gothic" panose="020B0502020202020204" pitchFamily="34" charset="0"/>
              </a:rPr>
              <a:t>578 420,31 zł brutto</a:t>
            </a: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Termin wykonania zadania: </a:t>
            </a:r>
            <a:r>
              <a:rPr lang="pl-PL" sz="1600" b="1" dirty="0" smtClean="0">
                <a:latin typeface="Century Gothic" panose="020B0502020202020204" pitchFamily="34" charset="0"/>
              </a:rPr>
              <a:t>czerwiec </a:t>
            </a:r>
            <a:r>
              <a:rPr lang="pl-PL" sz="1600" b="1" dirty="0">
                <a:latin typeface="Century Gothic" panose="020B0502020202020204" pitchFamily="34" charset="0"/>
              </a:rPr>
              <a:t>2023 roku </a:t>
            </a:r>
          </a:p>
          <a:p>
            <a:endParaRPr lang="pl-PL" sz="1600" b="1" i="0" u="none" strike="noStrike" kern="0" cap="none" spc="0" baseline="0" dirty="0">
              <a:uFillTx/>
              <a:latin typeface="Century Gothic" panose="020B0502020202020204" pitchFamily="34" charset="0"/>
              <a:ea typeface="Microsoft YaHei" pitchFamily="2"/>
              <a:cs typeface="Arial" pitchFamily="2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B7A2CAE2-068C-4160-BF68-BCBB92530B09}"/>
              </a:ext>
            </a:extLst>
          </p:cNvPr>
          <p:cNvSpPr txBox="1"/>
          <p:nvPr/>
        </p:nvSpPr>
        <p:spPr>
          <a:xfrm>
            <a:off x="60735" y="3093709"/>
            <a:ext cx="83141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Zakres prac</a:t>
            </a:r>
            <a:r>
              <a:rPr lang="pl-PL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: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roboty demontażowe, roboty posadzkowe, malarskie, opalanie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farby</a:t>
            </a:r>
            <a:b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</a:b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i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malowanie stolarki drzwiowej, okładzina stropów z płyty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gipsowo - kartonowych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, wykonanie ocieplenia ściany szczytowej i wymiana zabudowy poddasza, wymiana grzejników i rurociągów, instalacja teletechniczna, </a:t>
            </a:r>
            <a:r>
              <a:rPr lang="pl-PL" sz="1600" kern="0" dirty="0" err="1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SSWiN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, instalacja hydrantowa, wykonanie przejścia pomiędzy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budynkami</a:t>
            </a:r>
            <a:b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</a:b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(schody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i drzwi wejściowe na schody)</a:t>
            </a:r>
          </a:p>
          <a:p>
            <a:endParaRPr lang="pl-PL" sz="16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r>
              <a:rPr lang="pl-PL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Stan obecny: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Wykonawca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został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wybrany.</a:t>
            </a:r>
            <a:b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</a:b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Podpisanie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umowy nastąpi dnia 26 stycznia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2023 r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. </a:t>
            </a:r>
          </a:p>
          <a:p>
            <a:endParaRPr lang="pl-PL" sz="16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7907" y="6500064"/>
            <a:ext cx="12172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latin typeface="Century Gothic" panose="020B0502020202020204" pitchFamily="34" charset="0"/>
              </a:rPr>
              <a:t> </a:t>
            </a:r>
            <a:endParaRPr lang="pl-PL" sz="16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DF4602AC-2527-579A-0153-6DD5A5309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83" y="3926385"/>
            <a:ext cx="1697533" cy="226337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A8053F96-C528-82A4-F646-2007DC87D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83" y="1470500"/>
            <a:ext cx="1697533" cy="226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1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87343" y="780133"/>
            <a:ext cx="11277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>
                <a:latin typeface="Century Gothic" panose="020B0502020202020204" pitchFamily="34" charset="0"/>
              </a:rPr>
              <a:t>GRANTY </a:t>
            </a:r>
            <a:r>
              <a:rPr lang="pl-PL" sz="2400" b="1" dirty="0" smtClean="0">
                <a:latin typeface="Century Gothic" panose="020B0502020202020204" pitchFamily="34" charset="0"/>
              </a:rPr>
              <a:t>PPGR</a:t>
            </a:r>
            <a:endParaRPr lang="pl-PL" sz="2400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9067086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EDUKACJA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700299" y="358670"/>
            <a:ext cx="799035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55" y="281134"/>
            <a:ext cx="1049428" cy="872337"/>
          </a:xfrm>
          <a:prstGeom prst="rect">
            <a:avLst/>
          </a:prstGeom>
        </p:spPr>
      </p:pic>
      <p:sp>
        <p:nvSpPr>
          <p:cNvPr id="12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Obraz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13" y="6140062"/>
            <a:ext cx="576072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e tekstowe 18">
            <a:extLst>
              <a:ext uri="{FF2B5EF4-FFF2-40B4-BE49-F238E27FC236}">
                <a16:creationId xmlns:lc="http://schemas.openxmlformats.org/drawingml/2006/lockedCanvas" xmlns="" xmlns:a16="http://schemas.microsoft.com/office/drawing/2014/main" id="{C3A4F597-CA9F-408C-99B1-EEAA5A317ABA}"/>
              </a:ext>
            </a:extLst>
          </p:cNvPr>
          <p:cNvSpPr txBox="1"/>
          <p:nvPr/>
        </p:nvSpPr>
        <p:spPr>
          <a:xfrm>
            <a:off x="87343" y="1410678"/>
            <a:ext cx="1203134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Nazwa projektu:</a:t>
            </a:r>
            <a:r>
              <a:rPr lang="pl-PL" sz="1400" b="1" dirty="0">
                <a:latin typeface="Century Gothic" panose="020B0502020202020204" pitchFamily="34" charset="0"/>
              </a:rPr>
              <a:t> </a:t>
            </a:r>
            <a:r>
              <a:rPr lang="pl-PL" sz="1400" dirty="0" smtClean="0">
                <a:latin typeface="Century Gothic" panose="020B0502020202020204" pitchFamily="34" charset="0"/>
              </a:rPr>
              <a:t>„Wsparcie </a:t>
            </a:r>
            <a:r>
              <a:rPr lang="pl-PL" sz="1400" dirty="0">
                <a:latin typeface="Century Gothic" panose="020B0502020202020204" pitchFamily="34" charset="0"/>
              </a:rPr>
              <a:t>dzieci z rodzin pegeerowskich w rozwoju cyfrowym </a:t>
            </a:r>
            <a:r>
              <a:rPr lang="pl-PL" sz="1400" dirty="0" smtClean="0">
                <a:latin typeface="Century Gothic" panose="020B0502020202020204" pitchFamily="34" charset="0"/>
              </a:rPr>
              <a:t>- </a:t>
            </a:r>
            <a:r>
              <a:rPr lang="pl-PL" sz="1400" dirty="0">
                <a:latin typeface="Century Gothic" panose="020B0502020202020204" pitchFamily="34" charset="0"/>
              </a:rPr>
              <a:t>Granty PPGR” realizowany w ramach Programu Operacyjnego Polska Cyfrowa na lata </a:t>
            </a:r>
            <a:r>
              <a:rPr lang="pl-PL" sz="1400" dirty="0" smtClean="0">
                <a:latin typeface="Century Gothic" panose="020B0502020202020204" pitchFamily="34" charset="0"/>
              </a:rPr>
              <a:t>2014-2020, Oś </a:t>
            </a:r>
            <a:r>
              <a:rPr lang="pl-PL" sz="1400" dirty="0">
                <a:latin typeface="Century Gothic" panose="020B0502020202020204" pitchFamily="34" charset="0"/>
              </a:rPr>
              <a:t>Priorytetowa V Rozwój cyfrowy JST oraz wzmocnienie cyfrowej </a:t>
            </a:r>
            <a:r>
              <a:rPr lang="pl-PL" sz="1400" dirty="0" smtClean="0">
                <a:latin typeface="Century Gothic" panose="020B0502020202020204" pitchFamily="34" charset="0"/>
              </a:rPr>
              <a:t>odporności</a:t>
            </a:r>
            <a:br>
              <a:rPr lang="pl-PL" sz="1400" dirty="0" smtClean="0">
                <a:latin typeface="Century Gothic" panose="020B0502020202020204" pitchFamily="34" charset="0"/>
              </a:rPr>
            </a:br>
            <a:r>
              <a:rPr lang="pl-PL" sz="1400" dirty="0" smtClean="0">
                <a:latin typeface="Century Gothic" panose="020B0502020202020204" pitchFamily="34" charset="0"/>
              </a:rPr>
              <a:t>na </a:t>
            </a:r>
            <a:r>
              <a:rPr lang="pl-PL" sz="1400" dirty="0">
                <a:latin typeface="Century Gothic" panose="020B0502020202020204" pitchFamily="34" charset="0"/>
              </a:rPr>
              <a:t>zagrożenia REACT-EU Działanie 5.1 Rozwój cyfrowy JST oraz wzmocnienie cyfrowej odporności </a:t>
            </a:r>
            <a:r>
              <a:rPr lang="pl-PL" sz="1400" dirty="0" smtClean="0">
                <a:latin typeface="Century Gothic" panose="020B0502020202020204" pitchFamily="34" charset="0"/>
              </a:rPr>
              <a:t>na zagrożenia</a:t>
            </a:r>
            <a:endParaRPr lang="pl-PL" sz="1400" dirty="0">
              <a:latin typeface="Century Gothic" panose="020B0502020202020204" pitchFamily="34" charset="0"/>
            </a:endParaRPr>
          </a:p>
          <a:p>
            <a:r>
              <a:rPr lang="pl-PL" sz="1600" dirty="0">
                <a:latin typeface="Century Gothic" panose="020B0502020202020204" pitchFamily="34" charset="0"/>
              </a:rPr>
              <a:t> </a:t>
            </a:r>
          </a:p>
          <a:p>
            <a:r>
              <a:rPr lang="pl-PL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Etap realizacji: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22 </a:t>
            </a:r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grudnia 2022 r.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dirty="0" smtClean="0">
                <a:latin typeface="Century Gothic" panose="020B0502020202020204" pitchFamily="34" charset="0"/>
              </a:rPr>
              <a:t>- przekazanie </a:t>
            </a:r>
            <a:r>
              <a:rPr lang="pl-PL" dirty="0">
                <a:latin typeface="Century Gothic" panose="020B0502020202020204" pitchFamily="34" charset="0"/>
              </a:rPr>
              <a:t>uczniom ostatniej partii sprzętu </a:t>
            </a:r>
            <a:r>
              <a:rPr lang="pl-PL" dirty="0" smtClean="0">
                <a:latin typeface="Century Gothic" panose="020B0502020202020204" pitchFamily="34" charset="0"/>
              </a:rPr>
              <a:t>komputerowego</a:t>
            </a: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r>
              <a:rPr lang="pl-PL" sz="1400" dirty="0" smtClean="0">
                <a:latin typeface="Century Gothic" panose="020B0502020202020204" pitchFamily="34" charset="0"/>
              </a:rPr>
              <a:t>Do </a:t>
            </a:r>
            <a:r>
              <a:rPr lang="pl-PL" sz="1400" dirty="0">
                <a:latin typeface="Century Gothic" panose="020B0502020202020204" pitchFamily="34" charset="0"/>
              </a:rPr>
              <a:t>uczniów trafiło </a:t>
            </a:r>
            <a:r>
              <a:rPr lang="pl-PL" sz="1400" b="1" dirty="0">
                <a:latin typeface="Century Gothic" panose="020B0502020202020204" pitchFamily="34" charset="0"/>
              </a:rPr>
              <a:t>331 szt.</a:t>
            </a:r>
            <a:r>
              <a:rPr lang="pl-PL" sz="1400" dirty="0">
                <a:latin typeface="Century Gothic" panose="020B0502020202020204" pitchFamily="34" charset="0"/>
              </a:rPr>
              <a:t> </a:t>
            </a:r>
            <a:r>
              <a:rPr lang="pl-PL" sz="1400" b="1" dirty="0">
                <a:latin typeface="Century Gothic" panose="020B0502020202020204" pitchFamily="34" charset="0"/>
              </a:rPr>
              <a:t>l</a:t>
            </a:r>
            <a:r>
              <a:rPr lang="pl-PL" sz="1400" b="1" dirty="0" smtClean="0">
                <a:latin typeface="Century Gothic" panose="020B0502020202020204" pitchFamily="34" charset="0"/>
              </a:rPr>
              <a:t>aptopów</a:t>
            </a:r>
            <a:r>
              <a:rPr lang="pl-PL" sz="1400" dirty="0" smtClean="0">
                <a:latin typeface="Century Gothic" panose="020B0502020202020204" pitchFamily="34" charset="0"/>
              </a:rPr>
              <a:t> zakupionych </a:t>
            </a:r>
            <a:r>
              <a:rPr lang="pl-PL" sz="1400" dirty="0">
                <a:latin typeface="Century Gothic" panose="020B0502020202020204" pitchFamily="34" charset="0"/>
              </a:rPr>
              <a:t>w ramach </a:t>
            </a:r>
            <a:r>
              <a:rPr lang="pl-PL" sz="1400" dirty="0" smtClean="0">
                <a:latin typeface="Century Gothic" panose="020B0502020202020204" pitchFamily="34" charset="0"/>
              </a:rPr>
              <a:t>projektu.</a:t>
            </a:r>
            <a:br>
              <a:rPr lang="pl-PL" sz="1400" dirty="0" smtClean="0">
                <a:latin typeface="Century Gothic" panose="020B0502020202020204" pitchFamily="34" charset="0"/>
              </a:rPr>
            </a:br>
            <a:r>
              <a:rPr lang="pl-PL" sz="1400" dirty="0" smtClean="0">
                <a:latin typeface="Century Gothic" panose="020B0502020202020204" pitchFamily="34" charset="0"/>
              </a:rPr>
              <a:t>W </a:t>
            </a:r>
            <a:r>
              <a:rPr lang="pl-PL" sz="1400" dirty="0">
                <a:latin typeface="Century Gothic" panose="020B0502020202020204" pitchFamily="34" charset="0"/>
              </a:rPr>
              <a:t>spotkaniu uczestniczyła </a:t>
            </a:r>
            <a:r>
              <a:rPr lang="pl-PL" sz="1400" dirty="0" smtClean="0">
                <a:latin typeface="Century Gothic" panose="020B0502020202020204" pitchFamily="34" charset="0"/>
              </a:rPr>
              <a:t>Marlena </a:t>
            </a:r>
            <a:r>
              <a:rPr lang="pl-PL" sz="1400" dirty="0" err="1">
                <a:latin typeface="Century Gothic" panose="020B0502020202020204" pitchFamily="34" charset="0"/>
              </a:rPr>
              <a:t>Maląg</a:t>
            </a:r>
            <a:r>
              <a:rPr lang="pl-PL" sz="1400" dirty="0">
                <a:latin typeface="Century Gothic" panose="020B0502020202020204" pitchFamily="34" charset="0"/>
              </a:rPr>
              <a:t>, Minister Rodziny i Polityki Społecznej.</a:t>
            </a:r>
          </a:p>
          <a:p>
            <a:r>
              <a:rPr lang="pl-PL" sz="1400" dirty="0">
                <a:latin typeface="Century Gothic" panose="020B0502020202020204" pitchFamily="34" charset="0"/>
              </a:rPr>
              <a:t> </a:t>
            </a:r>
            <a:endParaRPr lang="pl-PL" sz="1400" dirty="0" smtClean="0">
              <a:latin typeface="Century Gothic" panose="020B0502020202020204" pitchFamily="34" charset="0"/>
            </a:endParaRP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endParaRPr lang="pl-PL" sz="1400" dirty="0" smtClean="0">
              <a:latin typeface="Century Gothic" panose="020B0502020202020204" pitchFamily="34" charset="0"/>
            </a:endParaRP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endParaRPr lang="pl-PL" sz="1400" dirty="0" smtClean="0">
              <a:latin typeface="Century Gothic" panose="020B0502020202020204" pitchFamily="34" charset="0"/>
            </a:endParaRP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endParaRPr lang="pl-PL" sz="1400" dirty="0" smtClean="0">
              <a:latin typeface="Century Gothic" panose="020B0502020202020204" pitchFamily="34" charset="0"/>
            </a:endParaRPr>
          </a:p>
          <a:p>
            <a:endParaRPr lang="pl-PL" sz="1400" dirty="0" smtClean="0">
              <a:latin typeface="Century Gothic" panose="020B0502020202020204" pitchFamily="34" charset="0"/>
            </a:endParaRP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r>
              <a:rPr lang="pl-PL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Podsumowanie projektu:</a:t>
            </a:r>
            <a:endParaRPr lang="pl-PL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400" dirty="0">
                <a:latin typeface="Century Gothic" panose="020B0502020202020204" pitchFamily="34" charset="0"/>
              </a:rPr>
              <a:t>Łącznie w ramach projektu wsparcie w postaci sprzętu </a:t>
            </a:r>
            <a:r>
              <a:rPr lang="pl-PL" sz="1400" dirty="0" smtClean="0">
                <a:latin typeface="Century Gothic" panose="020B0502020202020204" pitchFamily="34" charset="0"/>
              </a:rPr>
              <a:t>komputerowego otrzymało </a:t>
            </a:r>
            <a:r>
              <a:rPr lang="pl-PL" sz="1400" b="1" dirty="0">
                <a:latin typeface="Century Gothic" panose="020B0502020202020204" pitchFamily="34" charset="0"/>
              </a:rPr>
              <a:t>351 </a:t>
            </a:r>
            <a:r>
              <a:rPr lang="pl-PL" sz="1400" b="1" dirty="0" smtClean="0">
                <a:latin typeface="Century Gothic" panose="020B0502020202020204" pitchFamily="34" charset="0"/>
              </a:rPr>
              <a:t>uczniów</a:t>
            </a:r>
            <a:r>
              <a:rPr lang="pl-PL" sz="1400" dirty="0" smtClean="0">
                <a:latin typeface="Century Gothic" panose="020B0502020202020204" pitchFamily="34" charset="0"/>
              </a:rPr>
              <a:t>.</a:t>
            </a:r>
            <a:br>
              <a:rPr lang="pl-PL" sz="1400" dirty="0" smtClean="0">
                <a:latin typeface="Century Gothic" panose="020B0502020202020204" pitchFamily="34" charset="0"/>
              </a:rPr>
            </a:br>
            <a:r>
              <a:rPr lang="pl-PL" sz="1400" dirty="0" smtClean="0">
                <a:latin typeface="Century Gothic" panose="020B0502020202020204" pitchFamily="34" charset="0"/>
              </a:rPr>
              <a:t>Wartość </a:t>
            </a:r>
            <a:r>
              <a:rPr lang="pl-PL" sz="1400" dirty="0">
                <a:latin typeface="Century Gothic" panose="020B0502020202020204" pitchFamily="34" charset="0"/>
              </a:rPr>
              <a:t>zakupionego sprzętu wyniosła: </a:t>
            </a:r>
            <a:r>
              <a:rPr lang="pl-PL" sz="1400" b="1" dirty="0">
                <a:latin typeface="Century Gothic" panose="020B0502020202020204" pitchFamily="34" charset="0"/>
              </a:rPr>
              <a:t>841 027,56 </a:t>
            </a:r>
            <a:r>
              <a:rPr lang="pl-PL" sz="1400" b="1" dirty="0" smtClean="0">
                <a:latin typeface="Century Gothic" panose="020B0502020202020204" pitchFamily="34" charset="0"/>
              </a:rPr>
              <a:t>zł. </a:t>
            </a:r>
            <a:r>
              <a:rPr lang="pl-PL" sz="1400" dirty="0" smtClean="0">
                <a:latin typeface="Century Gothic" panose="020B0502020202020204" pitchFamily="34" charset="0"/>
              </a:rPr>
              <a:t>Realizacja </a:t>
            </a:r>
            <a:r>
              <a:rPr lang="pl-PL" sz="1400" dirty="0">
                <a:latin typeface="Century Gothic" panose="020B0502020202020204" pitchFamily="34" charset="0"/>
              </a:rPr>
              <a:t>została zakończona.</a:t>
            </a:r>
          </a:p>
          <a:p>
            <a:r>
              <a:rPr lang="pl-PL" sz="14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026" name="Picture 2" descr="Może być zdjęciem przedstawiającym 2 osoby i ludzie stoj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066" y="3644990"/>
            <a:ext cx="1227262" cy="163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43" y="3648148"/>
            <a:ext cx="2177590" cy="163319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950" y="3644991"/>
            <a:ext cx="2181798" cy="163634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96" y="3649209"/>
            <a:ext cx="2176173" cy="163213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8" y="3644991"/>
            <a:ext cx="2182656" cy="16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87343" y="780133"/>
            <a:ext cx="11277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>
                <a:latin typeface="Century Gothic" panose="020B0502020202020204" pitchFamily="34" charset="0"/>
              </a:rPr>
              <a:t>ROZPOCZĘCIE PRAC NAD BONEM ORGANIZACYJNYM</a:t>
            </a:r>
            <a:endParaRPr lang="pl-PL" sz="2400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9067086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EDUKACJA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700299" y="358670"/>
            <a:ext cx="799035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55" y="281134"/>
            <a:ext cx="1049428" cy="872337"/>
          </a:xfrm>
          <a:prstGeom prst="rect">
            <a:avLst/>
          </a:prstGeom>
        </p:spPr>
      </p:pic>
      <p:sp>
        <p:nvSpPr>
          <p:cNvPr id="12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pole tekstowe 18">
            <a:extLst>
              <a:ext uri="{FF2B5EF4-FFF2-40B4-BE49-F238E27FC236}">
                <a16:creationId xmlns:lc="http://schemas.openxmlformats.org/drawingml/2006/lockedCanvas" xmlns="" xmlns:a16="http://schemas.microsoft.com/office/drawing/2014/main" id="{C3A4F597-CA9F-408C-99B1-EEAA5A317ABA}"/>
              </a:ext>
            </a:extLst>
          </p:cNvPr>
          <p:cNvSpPr txBox="1"/>
          <p:nvPr/>
        </p:nvSpPr>
        <p:spPr>
          <a:xfrm>
            <a:off x="87343" y="1664308"/>
            <a:ext cx="1203134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latin typeface="Century Gothic" panose="020B0502020202020204" pitchFamily="34" charset="0"/>
              </a:rPr>
              <a:t>Z końcem grudnia 2022 r. we współpracy z firmą VULCAN rozpoczęły się prace nad  przygotowaniem propozycji standaryzacji zatrudnienia nauczycieli oraz pracowników administracji i obsługi metodą bonu </a:t>
            </a:r>
            <a:r>
              <a:rPr lang="pl-PL" sz="1600" dirty="0" smtClean="0">
                <a:latin typeface="Century Gothic" panose="020B0502020202020204" pitchFamily="34" charset="0"/>
              </a:rPr>
              <a:t>organizacyjnego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w </a:t>
            </a:r>
            <a:r>
              <a:rPr lang="pl-PL" sz="1600" dirty="0">
                <a:latin typeface="Century Gothic" panose="020B0502020202020204" pitchFamily="34" charset="0"/>
              </a:rPr>
              <a:t>jednostkach oświatowych prowadzonych przez Gminę Rawicz. </a:t>
            </a:r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endParaRPr lang="pl-PL" sz="1400" dirty="0">
              <a:latin typeface="Century Gothic" panose="020B0502020202020204" pitchFamily="34" charset="0"/>
            </a:endParaRPr>
          </a:p>
          <a:p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Harmonogram prac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:</a:t>
            </a:r>
          </a:p>
          <a:p>
            <a:endParaRPr lang="pl-PL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22.12.2022 r. - 28.02.2023 r</a:t>
            </a: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 - </a:t>
            </a:r>
            <a:r>
              <a:rPr lang="pl-PL" sz="1400" dirty="0" smtClean="0">
                <a:latin typeface="Century Gothic" panose="020B0502020202020204" pitchFamily="34" charset="0"/>
              </a:rPr>
              <a:t>przygotowanie </a:t>
            </a:r>
            <a:r>
              <a:rPr lang="pl-PL" sz="1400" dirty="0">
                <a:latin typeface="Century Gothic" panose="020B0502020202020204" pitchFamily="34" charset="0"/>
              </a:rPr>
              <a:t>pisemnego opracowania z propozycjami standaryzacji zatrudnienia i analizą skutków wprowadzenia proponowanych parametrów standaryzacji; omówienie propozycji na spotkaniu roboczym,</a:t>
            </a:r>
          </a:p>
          <a:p>
            <a:pPr lvl="0"/>
            <a:r>
              <a:rPr lang="pl-PL" sz="1400" dirty="0">
                <a:latin typeface="Century Gothic" panose="020B0502020202020204" pitchFamily="34" charset="0"/>
              </a:rPr>
              <a:t>konfiguracja aplikacji Sigma w zakresie wprowadzenia parametrów </a:t>
            </a:r>
            <a:r>
              <a:rPr lang="pl-PL" sz="1400" dirty="0" smtClean="0">
                <a:latin typeface="Century Gothic" panose="020B0502020202020204" pitchFamily="34" charset="0"/>
              </a:rPr>
              <a:t>standaryzacji, warsztaty </a:t>
            </a:r>
            <a:r>
              <a:rPr lang="pl-PL" sz="1400" dirty="0">
                <a:latin typeface="Century Gothic" panose="020B0502020202020204" pitchFamily="34" charset="0"/>
              </a:rPr>
              <a:t>dla dyrektorów szkół,</a:t>
            </a:r>
          </a:p>
          <a:p>
            <a:pPr lvl="0"/>
            <a:r>
              <a:rPr lang="pl-PL" sz="1400" dirty="0">
                <a:latin typeface="Century Gothic" panose="020B0502020202020204" pitchFamily="34" charset="0"/>
              </a:rPr>
              <a:t>warsztaty dla pracowników organu </a:t>
            </a:r>
            <a:r>
              <a:rPr lang="pl-PL" sz="1400" dirty="0" smtClean="0">
                <a:latin typeface="Century Gothic" panose="020B0502020202020204" pitchFamily="34" charset="0"/>
              </a:rPr>
              <a:t>prowadzącego;</a:t>
            </a:r>
          </a:p>
          <a:p>
            <a:pPr lvl="0"/>
            <a:endParaRPr lang="pl-PL" sz="1400" dirty="0"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03-05.2023 r</a:t>
            </a: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 - </a:t>
            </a:r>
            <a:r>
              <a:rPr lang="pl-PL" sz="1400" dirty="0" smtClean="0">
                <a:latin typeface="Century Gothic" panose="020B0502020202020204" pitchFamily="34" charset="0"/>
              </a:rPr>
              <a:t>planowanie </a:t>
            </a:r>
            <a:r>
              <a:rPr lang="pl-PL" sz="1400" dirty="0">
                <a:latin typeface="Century Gothic" panose="020B0502020202020204" pitchFamily="34" charset="0"/>
              </a:rPr>
              <a:t>organizacji nowego roku szkolnego 2023/2024 (arkusze organizacyjne) </a:t>
            </a:r>
            <a:r>
              <a:rPr lang="pl-PL" sz="1400" dirty="0" smtClean="0">
                <a:latin typeface="Century Gothic" panose="020B0502020202020204" pitchFamily="34" charset="0"/>
              </a:rPr>
              <a:t>w </a:t>
            </a:r>
            <a:r>
              <a:rPr lang="pl-PL" sz="1400" dirty="0">
                <a:latin typeface="Century Gothic" panose="020B0502020202020204" pitchFamily="34" charset="0"/>
              </a:rPr>
              <a:t>oparciu o przyjęte standardy.</a:t>
            </a:r>
          </a:p>
          <a:p>
            <a:r>
              <a:rPr lang="pl-PL" sz="1400" b="1" dirty="0" smtClean="0">
                <a:latin typeface="Century Gothic" panose="020B0502020202020204" pitchFamily="34" charset="0"/>
              </a:rPr>
              <a:t> </a:t>
            </a:r>
            <a:endParaRPr lang="pl-PL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4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87343" y="780133"/>
            <a:ext cx="11277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>
                <a:latin typeface="Century Gothic" panose="020B0502020202020204" pitchFamily="34" charset="0"/>
              </a:rPr>
              <a:t>REKRUTACJA DO SZKÓŁ I PRZEDSZKOLI NA ROK SZKOLNY 2023/2024</a:t>
            </a:r>
            <a:endParaRPr lang="pl-PL" sz="2400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9067086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EDUKACJA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700299" y="358670"/>
            <a:ext cx="799035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55" y="281134"/>
            <a:ext cx="1049428" cy="872337"/>
          </a:xfrm>
          <a:prstGeom prst="rect">
            <a:avLst/>
          </a:prstGeom>
        </p:spPr>
      </p:pic>
      <p:sp>
        <p:nvSpPr>
          <p:cNvPr id="12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pole tekstowe 18">
            <a:extLst>
              <a:ext uri="{FF2B5EF4-FFF2-40B4-BE49-F238E27FC236}">
                <a16:creationId xmlns:lc="http://schemas.openxmlformats.org/drawingml/2006/lockedCanvas" xmlns="" xmlns:a16="http://schemas.microsoft.com/office/drawing/2014/main" id="{C3A4F597-CA9F-408C-99B1-EEAA5A317ABA}"/>
              </a:ext>
            </a:extLst>
          </p:cNvPr>
          <p:cNvSpPr txBox="1"/>
          <p:nvPr/>
        </p:nvSpPr>
        <p:spPr>
          <a:xfrm>
            <a:off x="160660" y="1752222"/>
            <a:ext cx="120313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 smtClean="0">
                <a:latin typeface="Century Gothic" panose="020B0502020202020204" pitchFamily="34" charset="0"/>
              </a:rPr>
              <a:t>Zaraz </a:t>
            </a:r>
            <a:r>
              <a:rPr lang="pl-PL" sz="1600" dirty="0">
                <a:latin typeface="Century Gothic" panose="020B0502020202020204" pitchFamily="34" charset="0"/>
              </a:rPr>
              <a:t>po feriach zimowych, tj. </a:t>
            </a:r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od 13 lutego 2023 r.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l-PL" sz="1600" dirty="0">
                <a:latin typeface="Century Gothic" panose="020B0502020202020204" pitchFamily="34" charset="0"/>
              </a:rPr>
              <a:t>rozpocznie się </a:t>
            </a:r>
            <a:r>
              <a:rPr lang="pl-PL" sz="1600" b="1" dirty="0">
                <a:latin typeface="Century Gothic" panose="020B0502020202020204" pitchFamily="34" charset="0"/>
              </a:rPr>
              <a:t>rekrutacja do publicznych </a:t>
            </a:r>
            <a:r>
              <a:rPr lang="pl-PL" sz="1600" b="1" dirty="0" smtClean="0">
                <a:latin typeface="Century Gothic" panose="020B0502020202020204" pitchFamily="34" charset="0"/>
              </a:rPr>
              <a:t>przedszkoli,</a:t>
            </a:r>
            <a:br>
              <a:rPr lang="pl-PL" sz="1600" b="1" dirty="0" smtClean="0">
                <a:latin typeface="Century Gothic" panose="020B0502020202020204" pitchFamily="34" charset="0"/>
              </a:rPr>
            </a:br>
            <a:r>
              <a:rPr lang="pl-PL" sz="1600" b="1" dirty="0" smtClean="0">
                <a:latin typeface="Century Gothic" panose="020B0502020202020204" pitchFamily="34" charset="0"/>
              </a:rPr>
              <a:t>klas </a:t>
            </a:r>
            <a:r>
              <a:rPr lang="pl-PL" sz="1600" b="1" dirty="0">
                <a:latin typeface="Century Gothic" panose="020B0502020202020204" pitchFamily="34" charset="0"/>
              </a:rPr>
              <a:t>I szkół podstawowych oraz klas I </a:t>
            </a:r>
            <a:r>
              <a:rPr lang="pl-PL" sz="1600" b="1" dirty="0" err="1">
                <a:latin typeface="Century Gothic" panose="020B0502020202020204" pitchFamily="34" charset="0"/>
              </a:rPr>
              <a:t>i</a:t>
            </a:r>
            <a:r>
              <a:rPr lang="pl-PL" sz="1600" b="1" dirty="0">
                <a:latin typeface="Century Gothic" panose="020B0502020202020204" pitchFamily="34" charset="0"/>
              </a:rPr>
              <a:t> IV sportowych na rok szkolny </a:t>
            </a:r>
            <a:r>
              <a:rPr lang="pl-PL" sz="1600" b="1" dirty="0" smtClean="0">
                <a:latin typeface="Century Gothic" panose="020B0502020202020204" pitchFamily="34" charset="0"/>
              </a:rPr>
              <a:t>2023/2024</a:t>
            </a:r>
            <a:r>
              <a:rPr lang="pl-PL" sz="1600" dirty="0" smtClean="0">
                <a:latin typeface="Century Gothic" panose="020B0502020202020204" pitchFamily="34" charset="0"/>
              </a:rPr>
              <a:t>.</a:t>
            </a: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r>
              <a:rPr lang="pl-PL" sz="1600" dirty="0" smtClean="0">
                <a:latin typeface="Century Gothic" panose="020B0502020202020204" pitchFamily="34" charset="0"/>
              </a:rPr>
              <a:t>Rekrutacja </a:t>
            </a:r>
            <a:r>
              <a:rPr lang="pl-PL" sz="1600" dirty="0">
                <a:latin typeface="Century Gothic" panose="020B0502020202020204" pitchFamily="34" charset="0"/>
              </a:rPr>
              <a:t>będzie prowadzona z wykorzystaniem systemu informatycznego "Nabór</a:t>
            </a:r>
            <a:r>
              <a:rPr lang="pl-PL" sz="1600" dirty="0" smtClean="0">
                <a:latin typeface="Century Gothic" panose="020B0502020202020204" pitchFamily="34" charset="0"/>
              </a:rPr>
              <a:t>".</a:t>
            </a: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r>
              <a:rPr lang="pl-PL" sz="1600" dirty="0" smtClean="0">
                <a:latin typeface="Century Gothic" panose="020B0502020202020204" pitchFamily="34" charset="0"/>
              </a:rPr>
              <a:t>Wszystkie </a:t>
            </a:r>
            <a:r>
              <a:rPr lang="pl-PL" sz="1600" dirty="0">
                <a:latin typeface="Century Gothic" panose="020B0502020202020204" pitchFamily="34" charset="0"/>
              </a:rPr>
              <a:t>niezbędne rodzicom informacje będą dostępne </a:t>
            </a:r>
            <a:r>
              <a:rPr lang="pl-PL" sz="1600" dirty="0" smtClean="0">
                <a:latin typeface="Century Gothic" panose="020B0502020202020204" pitchFamily="34" charset="0"/>
              </a:rPr>
              <a:t>od </a:t>
            </a:r>
            <a:r>
              <a:rPr lang="pl-PL" sz="1600" dirty="0">
                <a:latin typeface="Century Gothic" panose="020B0502020202020204" pitchFamily="34" charset="0"/>
              </a:rPr>
              <a:t>13 lutego 2023 r. na stronie </a:t>
            </a:r>
            <a:r>
              <a:rPr lang="pl-PL" sz="1600" dirty="0">
                <a:latin typeface="Century Gothic" panose="020B0502020202020204" pitchFamily="34" charset="0"/>
                <a:hlinkClick r:id="rId3"/>
              </a:rPr>
              <a:t>https://nabor.pcss.pl/rawicz</a:t>
            </a:r>
            <a:r>
              <a:rPr lang="pl-PL" sz="1600" dirty="0" smtClean="0">
                <a:latin typeface="Century Gothic" panose="020B0502020202020204" pitchFamily="34" charset="0"/>
              </a:rPr>
              <a:t>.</a:t>
            </a: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r>
              <a:rPr lang="pl-PL" sz="1600" dirty="0" smtClean="0">
                <a:latin typeface="Century Gothic" panose="020B0502020202020204" pitchFamily="34" charset="0"/>
              </a:rPr>
              <a:t>Możliwość </a:t>
            </a:r>
            <a:r>
              <a:rPr lang="pl-PL" sz="1600" dirty="0">
                <a:latin typeface="Century Gothic" panose="020B0502020202020204" pitchFamily="34" charset="0"/>
              </a:rPr>
              <a:t>wypełnienia wniosków rekrutacyjnych i zgłoszeń do szkół obwodowych uruchamiana jest na stronie </a:t>
            </a:r>
            <a:br>
              <a:rPr lang="pl-PL" sz="1600" dirty="0">
                <a:latin typeface="Century Gothic" panose="020B0502020202020204" pitchFamily="34" charset="0"/>
              </a:rPr>
            </a:br>
            <a:r>
              <a:rPr lang="pl-PL" sz="1600" dirty="0">
                <a:latin typeface="Century Gothic" panose="020B0502020202020204" pitchFamily="34" charset="0"/>
              </a:rPr>
              <a:t>w dniu rozpoczęcia naboru, tj. 13 lutego 2023 </a:t>
            </a:r>
            <a:r>
              <a:rPr lang="pl-PL" sz="1600" dirty="0" smtClean="0">
                <a:latin typeface="Century Gothic" panose="020B0502020202020204" pitchFamily="34" charset="0"/>
              </a:rPr>
              <a:t>r.</a:t>
            </a: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r>
              <a:rPr lang="pl-PL" sz="1600" dirty="0" smtClean="0">
                <a:latin typeface="Century Gothic" panose="020B0502020202020204" pitchFamily="34" charset="0"/>
              </a:rPr>
              <a:t>Wnioski </a:t>
            </a:r>
            <a:r>
              <a:rPr lang="pl-PL" sz="1600" dirty="0">
                <a:latin typeface="Century Gothic" panose="020B0502020202020204" pitchFamily="34" charset="0"/>
              </a:rPr>
              <a:t>i zgłoszenia będzie można składać </a:t>
            </a:r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do 24 lutego 2023 r.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2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87343" y="780133"/>
            <a:ext cx="11277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 smtClean="0">
                <a:latin typeface="Century Gothic" panose="020B0502020202020204" pitchFamily="34" charset="0"/>
              </a:rPr>
              <a:t>RAWICZ-ATTENDORN - RAWICKI </a:t>
            </a:r>
            <a:r>
              <a:rPr lang="pl-PL" sz="2400" b="1" dirty="0">
                <a:latin typeface="Century Gothic" panose="020B0502020202020204" pitchFamily="34" charset="0"/>
              </a:rPr>
              <a:t>WERNISAŻ WYSTAWY</a:t>
            </a:r>
            <a:endParaRPr lang="pl-PL" sz="2400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6528987" y="178105"/>
            <a:ext cx="492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WSPÓŁPRACA ZAGRANICZNA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700299" y="358670"/>
            <a:ext cx="799035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pole tekstowe 18">
            <a:extLst>
              <a:ext uri="{FF2B5EF4-FFF2-40B4-BE49-F238E27FC236}">
                <a16:creationId xmlns:lc="http://schemas.openxmlformats.org/drawingml/2006/lockedCanvas" xmlns="" xmlns:a16="http://schemas.microsoft.com/office/drawing/2014/main" id="{C3A4F597-CA9F-408C-99B1-EEAA5A317ABA}"/>
              </a:ext>
            </a:extLst>
          </p:cNvPr>
          <p:cNvSpPr txBox="1"/>
          <p:nvPr/>
        </p:nvSpPr>
        <p:spPr>
          <a:xfrm>
            <a:off x="160660" y="1752222"/>
            <a:ext cx="1203134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12 stycznia </a:t>
            </a:r>
            <a:r>
              <a:rPr lang="pl-PL" sz="1600" dirty="0" smtClean="0">
                <a:latin typeface="Century Gothic" panose="020B0502020202020204" pitchFamily="34" charset="0"/>
              </a:rPr>
              <a:t>- </a:t>
            </a:r>
            <a:r>
              <a:rPr lang="pl-PL" sz="1600" dirty="0">
                <a:latin typeface="Century Gothic" panose="020B0502020202020204" pitchFamily="34" charset="0"/>
              </a:rPr>
              <a:t>w</a:t>
            </a:r>
            <a:r>
              <a:rPr lang="pl-PL" sz="1600" dirty="0" smtClean="0">
                <a:latin typeface="Century Gothic" panose="020B0502020202020204" pitchFamily="34" charset="0"/>
              </a:rPr>
              <a:t> </a:t>
            </a:r>
            <a:r>
              <a:rPr lang="pl-PL" sz="1600" dirty="0">
                <a:latin typeface="Century Gothic" panose="020B0502020202020204" pitchFamily="34" charset="0"/>
              </a:rPr>
              <a:t>Muzeum Ziemi Rawickiej </a:t>
            </a:r>
            <a:r>
              <a:rPr lang="pl-PL" sz="1600" dirty="0" smtClean="0">
                <a:latin typeface="Century Gothic" panose="020B0502020202020204" pitchFamily="34" charset="0"/>
              </a:rPr>
              <a:t>odbył </a:t>
            </a:r>
            <a:r>
              <a:rPr lang="pl-PL" sz="1600" dirty="0">
                <a:latin typeface="Century Gothic" panose="020B0502020202020204" pitchFamily="34" charset="0"/>
              </a:rPr>
              <a:t>się wernisaż wystawy wieńczącej konkurs </a:t>
            </a:r>
            <a:r>
              <a:rPr lang="pl-PL" sz="1600" dirty="0" smtClean="0">
                <a:latin typeface="Century Gothic" panose="020B0502020202020204" pitchFamily="34" charset="0"/>
              </a:rPr>
              <a:t>plastyczny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„Moje </a:t>
            </a:r>
            <a:r>
              <a:rPr lang="pl-PL" sz="1600" dirty="0">
                <a:latin typeface="Century Gothic" panose="020B0502020202020204" pitchFamily="34" charset="0"/>
              </a:rPr>
              <a:t>Miasto </a:t>
            </a:r>
            <a:r>
              <a:rPr lang="pl-PL" sz="1600" dirty="0" smtClean="0">
                <a:latin typeface="Century Gothic" panose="020B0502020202020204" pitchFamily="34" charset="0"/>
              </a:rPr>
              <a:t>- </a:t>
            </a:r>
            <a:r>
              <a:rPr lang="pl-PL" sz="1600" dirty="0">
                <a:latin typeface="Century Gothic" panose="020B0502020202020204" pitchFamily="34" charset="0"/>
              </a:rPr>
              <a:t>Twoje Miasto” </a:t>
            </a:r>
            <a:r>
              <a:rPr lang="pl-PL" sz="1600" dirty="0" smtClean="0">
                <a:latin typeface="Century Gothic" panose="020B0502020202020204" pitchFamily="34" charset="0"/>
              </a:rPr>
              <a:t>Rawicz-</a:t>
            </a:r>
            <a:r>
              <a:rPr lang="pl-PL" sz="1600" dirty="0" err="1" smtClean="0">
                <a:latin typeface="Century Gothic" panose="020B0502020202020204" pitchFamily="34" charset="0"/>
              </a:rPr>
              <a:t>Attendorn</a:t>
            </a:r>
            <a:r>
              <a:rPr lang="pl-PL" sz="1600" dirty="0" smtClean="0">
                <a:latin typeface="Century Gothic" panose="020B0502020202020204" pitchFamily="34" charset="0"/>
              </a:rPr>
              <a:t>.</a:t>
            </a: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r>
              <a:rPr lang="pl-PL" sz="1600" dirty="0" smtClean="0">
                <a:latin typeface="Century Gothic" panose="020B0502020202020204" pitchFamily="34" charset="0"/>
              </a:rPr>
              <a:t>Jego </a:t>
            </a:r>
            <a:r>
              <a:rPr lang="pl-PL" sz="1600" dirty="0">
                <a:latin typeface="Century Gothic" panose="020B0502020202020204" pitchFamily="34" charset="0"/>
              </a:rPr>
              <a:t>organizatorem było partnerskie miasto </a:t>
            </a:r>
            <a:r>
              <a:rPr lang="pl-PL" sz="1600" dirty="0" err="1">
                <a:latin typeface="Century Gothic" panose="020B0502020202020204" pitchFamily="34" charset="0"/>
              </a:rPr>
              <a:t>Attendorn</a:t>
            </a:r>
            <a:r>
              <a:rPr lang="pl-PL" sz="1600" dirty="0">
                <a:latin typeface="Century Gothic" panose="020B0502020202020204" pitchFamily="34" charset="0"/>
              </a:rPr>
              <a:t> i szkoła </a:t>
            </a:r>
            <a:r>
              <a:rPr lang="pl-PL" sz="1600" dirty="0" err="1">
                <a:latin typeface="Century Gothic" panose="020B0502020202020204" pitchFamily="34" charset="0"/>
              </a:rPr>
              <a:t>Hanseschule</a:t>
            </a:r>
            <a:r>
              <a:rPr lang="pl-PL" sz="1600" dirty="0">
                <a:latin typeface="Century Gothic" panose="020B0502020202020204" pitchFamily="34" charset="0"/>
              </a:rPr>
              <a:t> </a:t>
            </a:r>
            <a:r>
              <a:rPr lang="pl-PL" sz="1600" dirty="0" err="1" smtClean="0">
                <a:latin typeface="Century Gothic" panose="020B0502020202020204" pitchFamily="34" charset="0"/>
              </a:rPr>
              <a:t>Attendorn</a:t>
            </a:r>
            <a:r>
              <a:rPr lang="pl-PL" sz="1600" dirty="0" smtClean="0">
                <a:latin typeface="Century Gothic" panose="020B0502020202020204" pitchFamily="34" charset="0"/>
              </a:rPr>
              <a:t>.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W </a:t>
            </a:r>
            <a:r>
              <a:rPr lang="pl-PL" sz="1600" dirty="0">
                <a:latin typeface="Century Gothic" panose="020B0502020202020204" pitchFamily="34" charset="0"/>
              </a:rPr>
              <a:t>2022 r. wystawa była prezentowana w </a:t>
            </a:r>
            <a:r>
              <a:rPr lang="pl-PL" sz="1600" dirty="0" err="1">
                <a:latin typeface="Century Gothic" panose="020B0502020202020204" pitchFamily="34" charset="0"/>
              </a:rPr>
              <a:t>Attendorn</a:t>
            </a:r>
            <a:r>
              <a:rPr lang="pl-PL" sz="1600" dirty="0">
                <a:latin typeface="Century Gothic" panose="020B0502020202020204" pitchFamily="34" charset="0"/>
              </a:rPr>
              <a:t>. </a:t>
            </a:r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r>
              <a:rPr lang="pl-PL" sz="1600" dirty="0">
                <a:latin typeface="Century Gothic" panose="020B0502020202020204" pitchFamily="34" charset="0"/>
              </a:rPr>
              <a:t>Wystawę można zwiedzać do </a:t>
            </a:r>
            <a:r>
              <a:rPr lang="pl-PL" sz="1600" b="1" dirty="0">
                <a:latin typeface="Century Gothic" panose="020B0502020202020204" pitchFamily="34" charset="0"/>
              </a:rPr>
              <a:t>26 stycznia 2023 r.</a:t>
            </a:r>
            <a:endParaRPr lang="pl-PL" sz="1600" dirty="0">
              <a:latin typeface="Century Gothic" panose="020B0502020202020204" pitchFamily="34" charset="0"/>
            </a:endParaRPr>
          </a:p>
          <a:p>
            <a:r>
              <a:rPr lang="pl-PL" sz="1600" dirty="0">
                <a:latin typeface="Century Gothic" panose="020B0502020202020204" pitchFamily="34" charset="0"/>
              </a:rPr>
              <a:t> </a:t>
            </a:r>
          </a:p>
          <a:p>
            <a:endParaRPr lang="pl-PL" sz="16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trzałka zakrzywiona w prawo 3"/>
          <p:cNvSpPr/>
          <p:nvPr/>
        </p:nvSpPr>
        <p:spPr>
          <a:xfrm>
            <a:off x="11297540" y="6257660"/>
            <a:ext cx="666572" cy="401652"/>
          </a:xfrm>
          <a:prstGeom prst="curved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4" y="3497805"/>
            <a:ext cx="2734319" cy="20507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26" y="3503022"/>
            <a:ext cx="2715968" cy="203697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049" y="1448699"/>
            <a:ext cx="1461330" cy="19484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695" y="3496485"/>
            <a:ext cx="2724684" cy="2043513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737" y="3498976"/>
            <a:ext cx="3057801" cy="2041022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726" y="430677"/>
            <a:ext cx="726405" cy="61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87343" y="780133"/>
            <a:ext cx="11277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 smtClean="0">
                <a:latin typeface="Century Gothic" panose="020B0502020202020204" pitchFamily="34" charset="0"/>
              </a:rPr>
              <a:t>RAWICZ-ATTENDORN - RAWICKI </a:t>
            </a:r>
            <a:r>
              <a:rPr lang="pl-PL" sz="2400" b="1" dirty="0">
                <a:latin typeface="Century Gothic" panose="020B0502020202020204" pitchFamily="34" charset="0"/>
              </a:rPr>
              <a:t>WERNISAŻ WYSTAWY</a:t>
            </a:r>
            <a:endParaRPr lang="pl-PL" sz="2400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6528987" y="178105"/>
            <a:ext cx="492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WSPÓŁPRACA ZAGRANICZNA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700299" y="358670"/>
            <a:ext cx="799035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pole tekstowe 18">
            <a:extLst>
              <a:ext uri="{FF2B5EF4-FFF2-40B4-BE49-F238E27FC236}">
                <a16:creationId xmlns:lc="http://schemas.openxmlformats.org/drawingml/2006/lockedCanvas" xmlns="" xmlns:a16="http://schemas.microsoft.com/office/drawing/2014/main" id="{C3A4F597-CA9F-408C-99B1-EEAA5A317ABA}"/>
              </a:ext>
            </a:extLst>
          </p:cNvPr>
          <p:cNvSpPr txBox="1"/>
          <p:nvPr/>
        </p:nvSpPr>
        <p:spPr>
          <a:xfrm>
            <a:off x="87343" y="1495030"/>
            <a:ext cx="120313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 smtClean="0">
                <a:latin typeface="Century Gothic" panose="020B0502020202020204" pitchFamily="34" charset="0"/>
              </a:rPr>
              <a:t>Powstałe </a:t>
            </a:r>
            <a:r>
              <a:rPr lang="pl-PL" sz="1600" dirty="0">
                <a:latin typeface="Century Gothic" panose="020B0502020202020204" pitchFamily="34" charset="0"/>
              </a:rPr>
              <a:t>w konkursie prace plastyczne </a:t>
            </a:r>
            <a:r>
              <a:rPr lang="pl-PL" sz="1600" dirty="0" smtClean="0">
                <a:latin typeface="Century Gothic" panose="020B0502020202020204" pitchFamily="34" charset="0"/>
              </a:rPr>
              <a:t>przedstawiają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nie </a:t>
            </a:r>
            <a:r>
              <a:rPr lang="pl-PL" sz="1600" dirty="0">
                <a:latin typeface="Century Gothic" panose="020B0502020202020204" pitchFamily="34" charset="0"/>
              </a:rPr>
              <a:t>tylko popularne motywy obu miast, ale także niepozorne </a:t>
            </a:r>
            <a:r>
              <a:rPr lang="pl-PL" sz="1600" dirty="0" smtClean="0">
                <a:latin typeface="Century Gothic" panose="020B0502020202020204" pitchFamily="34" charset="0"/>
              </a:rPr>
              <a:t>detale,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które </a:t>
            </a:r>
            <a:r>
              <a:rPr lang="pl-PL" sz="1600" dirty="0">
                <a:latin typeface="Century Gothic" panose="020B0502020202020204" pitchFamily="34" charset="0"/>
              </a:rPr>
              <a:t>najpierw trzeba odkryć, by poczuć klimat lokalnych </a:t>
            </a:r>
            <a:r>
              <a:rPr lang="pl-PL" sz="1600" dirty="0" smtClean="0">
                <a:latin typeface="Century Gothic" panose="020B0502020202020204" pitchFamily="34" charset="0"/>
              </a:rPr>
              <a:t>społeczności.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Uczniowie </a:t>
            </a:r>
            <a:r>
              <a:rPr lang="pl-PL" sz="1600" dirty="0">
                <a:latin typeface="Century Gothic" panose="020B0502020202020204" pitchFamily="34" charset="0"/>
              </a:rPr>
              <a:t>szkół </a:t>
            </a:r>
            <a:r>
              <a:rPr lang="pl-PL" sz="1600" dirty="0" smtClean="0">
                <a:latin typeface="Century Gothic" panose="020B0502020202020204" pitchFamily="34" charset="0"/>
              </a:rPr>
              <a:t>z terenu gminy </a:t>
            </a:r>
            <a:r>
              <a:rPr lang="pl-PL" sz="1600" dirty="0">
                <a:latin typeface="Century Gothic" panose="020B0502020202020204" pitchFamily="34" charset="0"/>
              </a:rPr>
              <a:t>Rawicz bardzo zaangażowali </a:t>
            </a:r>
            <a:r>
              <a:rPr lang="pl-PL" sz="1600" dirty="0" smtClean="0">
                <a:latin typeface="Century Gothic" panose="020B0502020202020204" pitchFamily="34" charset="0"/>
              </a:rPr>
              <a:t>się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w </a:t>
            </a:r>
            <a:r>
              <a:rPr lang="pl-PL" sz="1600" dirty="0">
                <a:latin typeface="Century Gothic" panose="020B0502020202020204" pitchFamily="34" charset="0"/>
              </a:rPr>
              <a:t>konkurs </a:t>
            </a:r>
            <a:r>
              <a:rPr lang="pl-PL" sz="1600" dirty="0" smtClean="0">
                <a:latin typeface="Century Gothic" panose="020B0502020202020204" pitchFamily="34" charset="0"/>
              </a:rPr>
              <a:t>i </a:t>
            </a:r>
            <a:r>
              <a:rPr lang="pl-PL" sz="1600" dirty="0">
                <a:latin typeface="Century Gothic" panose="020B0502020202020204" pitchFamily="34" charset="0"/>
              </a:rPr>
              <a:t>przygotowali aż </a:t>
            </a:r>
            <a:r>
              <a:rPr lang="pl-PL" sz="1600" b="1" dirty="0">
                <a:latin typeface="Century Gothic" panose="020B0502020202020204" pitchFamily="34" charset="0"/>
              </a:rPr>
              <a:t>251 prac plastycznych</a:t>
            </a:r>
            <a:r>
              <a:rPr lang="pl-PL" sz="1600" dirty="0">
                <a:latin typeface="Century Gothic" panose="020B0502020202020204" pitchFamily="34" charset="0"/>
              </a:rPr>
              <a:t>. </a:t>
            </a:r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r>
              <a:rPr lang="pl-PL" sz="1600" dirty="0" smtClean="0">
                <a:latin typeface="Century Gothic" panose="020B0502020202020204" pitchFamily="34" charset="0"/>
              </a:rPr>
              <a:t>Jury </a:t>
            </a:r>
            <a:r>
              <a:rPr lang="pl-PL" sz="1600" dirty="0">
                <a:latin typeface="Century Gothic" panose="020B0502020202020204" pitchFamily="34" charset="0"/>
              </a:rPr>
              <a:t>konkursu przyznało: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entury Gothic" panose="020B0502020202020204" pitchFamily="34" charset="0"/>
              </a:rPr>
              <a:t>17 nagród w </a:t>
            </a:r>
            <a:r>
              <a:rPr lang="pl-PL" sz="1600" dirty="0" smtClean="0">
                <a:latin typeface="Century Gothic" panose="020B0502020202020204" pitchFamily="34" charset="0"/>
              </a:rPr>
              <a:t>postaci </a:t>
            </a:r>
            <a:r>
              <a:rPr lang="pl-PL" sz="1600" dirty="0">
                <a:latin typeface="Century Gothic" panose="020B0502020202020204" pitchFamily="34" charset="0"/>
              </a:rPr>
              <a:t>kwalifikacji prac na wystawę,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entury Gothic" panose="020B0502020202020204" pitchFamily="34" charset="0"/>
              </a:rPr>
              <a:t>3 nagrody zbiorowe </a:t>
            </a:r>
            <a:r>
              <a:rPr lang="pl-PL" sz="1600" dirty="0" smtClean="0">
                <a:latin typeface="Century Gothic" panose="020B0502020202020204" pitchFamily="34" charset="0"/>
              </a:rPr>
              <a:t>dla </a:t>
            </a:r>
            <a:r>
              <a:rPr lang="pl-PL" sz="1600" dirty="0">
                <a:latin typeface="Century Gothic" panose="020B0502020202020204" pitchFamily="34" charset="0"/>
              </a:rPr>
              <a:t>szkół i uczniów, którzy je reprezentują,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entury Gothic" panose="020B0502020202020204" pitchFamily="34" charset="0"/>
              </a:rPr>
              <a:t>15 wyróżnień indywidualnych. </a:t>
            </a: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r>
              <a:rPr lang="pl-PL" sz="1600" dirty="0" smtClean="0">
                <a:latin typeface="Century Gothic" panose="020B0502020202020204" pitchFamily="34" charset="0"/>
              </a:rPr>
              <a:t>W </a:t>
            </a:r>
            <a:r>
              <a:rPr lang="pl-PL" sz="1600" dirty="0">
                <a:latin typeface="Century Gothic" panose="020B0502020202020204" pitchFamily="34" charset="0"/>
              </a:rPr>
              <a:t>gronie nagrodzonych znaleźli się uczniowie Szkół </a:t>
            </a:r>
            <a:r>
              <a:rPr lang="pl-PL" sz="1600" dirty="0" smtClean="0">
                <a:latin typeface="Century Gothic" panose="020B0502020202020204" pitchFamily="34" charset="0"/>
              </a:rPr>
              <a:t>Podstawowych </a:t>
            </a:r>
            <a:r>
              <a:rPr lang="pl-PL" sz="1600" dirty="0">
                <a:latin typeface="Century Gothic" panose="020B0502020202020204" pitchFamily="34" charset="0"/>
              </a:rPr>
              <a:t>nr 1, 3 i 5 w Rawiczu oraz Szkół w Sierakowie, Masłowie i Zielonej </a:t>
            </a:r>
            <a:r>
              <a:rPr lang="pl-PL" sz="1600" dirty="0" smtClean="0">
                <a:latin typeface="Century Gothic" panose="020B0502020202020204" pitchFamily="34" charset="0"/>
              </a:rPr>
              <a:t>Wsi </a:t>
            </a:r>
            <a:r>
              <a:rPr lang="pl-PL" sz="1600" dirty="0">
                <a:latin typeface="Century Gothic" panose="020B0502020202020204" pitchFamily="34" charset="0"/>
              </a:rPr>
              <a:t>wraz z nauczycielami, pod okiem których powstawały prace konkursowe</a:t>
            </a:r>
            <a:r>
              <a:rPr lang="pl-PL" sz="1600" dirty="0" smtClean="0">
                <a:latin typeface="Century Gothic" panose="020B0502020202020204" pitchFamily="34" charset="0"/>
              </a:rPr>
              <a:t>.</a:t>
            </a: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r>
              <a:rPr lang="pl-PL" sz="1600" dirty="0">
                <a:latin typeface="Century Gothic" panose="020B0502020202020204" pitchFamily="34" charset="0"/>
              </a:rPr>
              <a:t> </a:t>
            </a:r>
          </a:p>
          <a:p>
            <a:endParaRPr lang="pl-PL" sz="16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79" y="1652370"/>
            <a:ext cx="4735117" cy="355133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726" y="430677"/>
            <a:ext cx="726405" cy="61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87343" y="780133"/>
            <a:ext cx="11277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 smtClean="0">
                <a:latin typeface="Century Gothic" panose="020B0502020202020204" pitchFamily="34" charset="0"/>
              </a:rPr>
              <a:t>POMOC DLA UKRAINY</a:t>
            </a:r>
            <a:endParaRPr lang="pl-PL" sz="2400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6528987" y="178105"/>
            <a:ext cx="492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WSPÓŁPRACA ZAGRANICZNA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700299" y="358670"/>
            <a:ext cx="799035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47164" y="1725833"/>
            <a:ext cx="75487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16 stycznia </a:t>
            </a:r>
            <a:r>
              <a:rPr lang="pl-PL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- ogłoszenie  zbiórki POWERBANKÓW,</a:t>
            </a:r>
            <a:br>
              <a:rPr lang="pl-PL" dirty="0" smtClean="0">
                <a:solidFill>
                  <a:srgbClr val="050505"/>
                </a:solidFill>
                <a:latin typeface="Century Gothic" panose="020B0502020202020204" pitchFamily="34" charset="0"/>
              </a:rPr>
            </a:br>
            <a:r>
              <a:rPr lang="pl-PL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które </a:t>
            </a:r>
            <a:r>
              <a:rPr lang="pl-PL" dirty="0">
                <a:solidFill>
                  <a:srgbClr val="050505"/>
                </a:solidFill>
                <a:latin typeface="Century Gothic" panose="020B0502020202020204" pitchFamily="34" charset="0"/>
              </a:rPr>
              <a:t>zostaną wysłane do </a:t>
            </a:r>
            <a:r>
              <a:rPr lang="pl-PL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Żytomierza.</a:t>
            </a:r>
          </a:p>
          <a:p>
            <a:endParaRPr lang="pl-PL" dirty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r>
              <a:rPr lang="pl-PL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Dary </a:t>
            </a:r>
            <a:r>
              <a:rPr lang="pl-PL" dirty="0">
                <a:solidFill>
                  <a:srgbClr val="050505"/>
                </a:solidFill>
                <a:latin typeface="Century Gothic" panose="020B0502020202020204" pitchFamily="34" charset="0"/>
              </a:rPr>
              <a:t>można zostawiać w Urzędzie Miejskim Gminy </a:t>
            </a:r>
            <a:r>
              <a:rPr lang="pl-PL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Rawicz,</a:t>
            </a:r>
            <a:br>
              <a:rPr lang="pl-PL" dirty="0" smtClean="0">
                <a:solidFill>
                  <a:srgbClr val="050505"/>
                </a:solidFill>
                <a:latin typeface="Century Gothic" panose="020B0502020202020204" pitchFamily="34" charset="0"/>
              </a:rPr>
            </a:br>
            <a:r>
              <a:rPr lang="pl-PL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Biuro </a:t>
            </a:r>
            <a:r>
              <a:rPr lang="pl-PL" dirty="0">
                <a:solidFill>
                  <a:srgbClr val="050505"/>
                </a:solidFill>
                <a:latin typeface="Century Gothic" panose="020B0502020202020204" pitchFamily="34" charset="0"/>
              </a:rPr>
              <a:t>Obsługi Klienta </a:t>
            </a:r>
            <a:r>
              <a:rPr lang="pl-PL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lub </a:t>
            </a:r>
            <a:r>
              <a:rPr lang="pl-PL" dirty="0">
                <a:solidFill>
                  <a:srgbClr val="050505"/>
                </a:solidFill>
                <a:latin typeface="Century Gothic" panose="020B0502020202020204" pitchFamily="34" charset="0"/>
              </a:rPr>
              <a:t>w Muzeum Ziemi </a:t>
            </a:r>
            <a:r>
              <a:rPr lang="pl-PL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Rawickiej.</a:t>
            </a:r>
          </a:p>
          <a:p>
            <a:endParaRPr lang="pl-PL" dirty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endParaRPr lang="pl-PL" dirty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r>
              <a:rPr lang="pl-PL" dirty="0">
                <a:solidFill>
                  <a:srgbClr val="050505"/>
                </a:solidFill>
                <a:latin typeface="Century Gothic" panose="020B0502020202020204" pitchFamily="34" charset="0"/>
              </a:rPr>
              <a:t>ZBIERAMY: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urządzenia </a:t>
            </a:r>
            <a:r>
              <a:rPr lang="pl-PL" dirty="0">
                <a:solidFill>
                  <a:srgbClr val="050505"/>
                </a:solidFill>
                <a:latin typeface="Century Gothic" panose="020B0502020202020204" pitchFamily="34" charset="0"/>
              </a:rPr>
              <a:t>nowe lub sprawne używane z niezbędnym do ładowania kablem, </a:t>
            </a:r>
            <a:r>
              <a:rPr lang="pl-PL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naładowane</a:t>
            </a:r>
          </a:p>
          <a:p>
            <a:pPr marL="285750" indent="-285750">
              <a:buFontTx/>
              <a:buChar char="-"/>
            </a:pPr>
            <a:endParaRPr lang="pl-PL" dirty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r>
              <a:rPr lang="pl-PL" dirty="0">
                <a:solidFill>
                  <a:srgbClr val="050505"/>
                </a:solidFill>
                <a:latin typeface="Century Gothic" panose="020B0502020202020204" pitchFamily="34" charset="0"/>
              </a:rPr>
              <a:t>Termin zakończenia zbiórki: </a:t>
            </a:r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17 lutego 2023 r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l-PL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 descr="Może być zdjęciem przedstawiającym tekst „WYSYŁAMY ENERGIĘ GMINA RAWICZ DLA UKRAINY RUSZA AKCJA ZBIÓRKI POWERBANKÓW, KTÓRE DOSTARCZYMY DO ŻYTOMIERZA. Nowy lub używany (sprawny) sprzęt wraz z niezbędnym kablem można dostarczyć do Urzędu Miejskiego Gminy Rawicz Biuro Obsługi Klienta (ul. Marsz. Piłsudskiego 21) lub do Muzeum Ziemi Rawickiej (ratusz rynek). Zbiórka potrwa do 17 lutego 2023 r.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87" y="1732236"/>
            <a:ext cx="2919473" cy="412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726" y="430677"/>
            <a:ext cx="726405" cy="61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47700" y="798136"/>
            <a:ext cx="11277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 smtClean="0">
                <a:latin typeface="Century Gothic" panose="020B0502020202020204" pitchFamily="34" charset="0"/>
              </a:rPr>
              <a:t>II SESJA MŁODZIEŻOWEJ RADY GMINY RAWICZ</a:t>
            </a:r>
            <a:endParaRPr lang="pl-PL" sz="2400" dirty="0">
              <a:latin typeface="Century Gothic" panose="020B05020202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926762" y="585134"/>
            <a:ext cx="34610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47700" y="2813929"/>
            <a:ext cx="9376448" cy="246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Podczas </a:t>
            </a:r>
            <a:r>
              <a:rPr lang="pl-PL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sesji Radni wybrali 3 komisje stałe Rady: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</a:t>
            </a:r>
            <a:r>
              <a:rPr lang="pl-PL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edukacji, sportu i wolontariatu,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</a:t>
            </a:r>
            <a:r>
              <a:rPr lang="pl-PL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kultury i organizacji wydarzeń,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</a:t>
            </a:r>
            <a:r>
              <a:rPr lang="pl-PL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promocji i mediów</a:t>
            </a:r>
            <a:r>
              <a:rPr lang="pl-PL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l-PL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Ustalili też zakres działania poszczególnych </a:t>
            </a:r>
            <a:r>
              <a:rPr lang="pl-PL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komisji.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Ponadto </a:t>
            </a:r>
            <a:r>
              <a:rPr lang="pl-PL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przyjęli plan pracy na 2024 </a:t>
            </a:r>
            <a:r>
              <a:rPr lang="pl-PL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</a:t>
            </a:r>
            <a:br>
              <a:rPr lang="pl-PL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wskazali kandydata na opiekuna Rady.</a:t>
            </a:r>
            <a:endParaRPr lang="pl-PL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8">
            <a:extLst>
              <a:ext uri="{FF2B5EF4-FFF2-40B4-BE49-F238E27FC236}">
                <a16:creationId xmlns:lc="http://schemas.openxmlformats.org/drawingml/2006/lockedCanvas" xmlns="" xmlns:a16="http://schemas.microsoft.com/office/drawing/2014/main" id="{C3A4F597-CA9F-408C-99B1-EEAA5A317ABA}"/>
              </a:ext>
            </a:extLst>
          </p:cNvPr>
          <p:cNvSpPr txBox="1"/>
          <p:nvPr/>
        </p:nvSpPr>
        <p:spPr>
          <a:xfrm>
            <a:off x="147700" y="1554243"/>
            <a:ext cx="12031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13 stycznia </a:t>
            </a:r>
            <a:r>
              <a:rPr lang="pl-PL" sz="2000" dirty="0" smtClean="0">
                <a:latin typeface="Century Gothic" panose="020B0502020202020204" pitchFamily="34" charset="0"/>
              </a:rPr>
              <a:t>- udział w obradach </a:t>
            </a:r>
            <a:r>
              <a:rPr lang="pl-PL" sz="2000" dirty="0">
                <a:latin typeface="Century Gothic" panose="020B0502020202020204" pitchFamily="34" charset="0"/>
              </a:rPr>
              <a:t> </a:t>
            </a:r>
          </a:p>
        </p:txBody>
      </p:sp>
      <p:pic>
        <p:nvPicPr>
          <p:cNvPr id="5122" name="Picture 2" descr="Może być zdjęciem przedstawiającym 2 osoby, ludzie stoją, ludzie siedzą i w budynk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347" y="4374538"/>
            <a:ext cx="2458341" cy="18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oże być zdjęciem przedstawiającym 6 osób, ludzie siedzą, ludzie stoją i w budynk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438" y="4374538"/>
            <a:ext cx="2458341" cy="18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oże być zdjęciem przedstawiającym 9 osób, ludzie stoją i w budynk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09" b="19654"/>
          <a:stretch/>
        </p:blipFill>
        <p:spPr bwMode="auto">
          <a:xfrm>
            <a:off x="5647347" y="1675400"/>
            <a:ext cx="6199432" cy="24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15664" b="10500"/>
          <a:stretch/>
        </p:blipFill>
        <p:spPr>
          <a:xfrm>
            <a:off x="9733660" y="285913"/>
            <a:ext cx="2113119" cy="81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ole tekstowe 9">
            <a:extLst>
              <a:ext uri="{FF2B5EF4-FFF2-40B4-BE49-F238E27FC236}">
                <a16:creationId xmlns:a16="http://schemas.microsoft.com/office/drawing/2014/main" xmlns="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LVIX Sesja</a:t>
            </a:r>
            <a:r>
              <a:rPr kumimoji="0" lang="pl-PL" sz="1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A82591C-CCA5-41C0-8123-DC7B6470DBDB}"/>
              </a:ext>
            </a:extLst>
          </p:cNvPr>
          <p:cNvSpPr/>
          <p:nvPr/>
        </p:nvSpPr>
        <p:spPr>
          <a:xfrm>
            <a:off x="60735" y="816623"/>
            <a:ext cx="11101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 smtClean="0">
                <a:latin typeface="Century Gothic" panose="020B0502020202020204" pitchFamily="34" charset="0"/>
              </a:rPr>
              <a:t>PONOWNA INTERWENCJA W SPRAWIE UL. DWORCOWEJ</a:t>
            </a:r>
            <a:endParaRPr lang="pl-PL" sz="2000" b="1" cap="all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9357693D-7B43-4D1C-B0ED-344A4CBE4BAD}"/>
              </a:ext>
            </a:extLst>
          </p:cNvPr>
          <p:cNvSpPr txBox="1"/>
          <p:nvPr/>
        </p:nvSpPr>
        <p:spPr>
          <a:xfrm>
            <a:off x="9067086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SPOTKANIA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83334" y="552564"/>
            <a:ext cx="417702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B7A2CAE2-068C-4160-BF68-BCBB92530B09}"/>
              </a:ext>
            </a:extLst>
          </p:cNvPr>
          <p:cNvSpPr txBox="1"/>
          <p:nvPr/>
        </p:nvSpPr>
        <p:spPr>
          <a:xfrm>
            <a:off x="77907" y="1562834"/>
            <a:ext cx="103223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23 stycznia </a:t>
            </a:r>
            <a:r>
              <a:rPr lang="pl-PL" dirty="0" smtClean="0">
                <a:latin typeface="Century Gothic" panose="020B0502020202020204" pitchFamily="34" charset="0"/>
              </a:rPr>
              <a:t>- spotkanie z Dyrektor PKP S.A. w siedzibie spółki</a:t>
            </a:r>
            <a:endParaRPr lang="pl-PL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r>
              <a:rPr lang="pl-PL" sz="16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Poruszone tematy</a:t>
            </a:r>
            <a:r>
              <a:rPr lang="pl-PL" sz="16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kern="0" dirty="0" smtClean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n</a:t>
            </a:r>
            <a:r>
              <a:rPr lang="pl-PL" sz="1600" b="1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iedziałające oświetlenie </a:t>
            </a:r>
            <a:r>
              <a:rPr lang="pl-PL" sz="14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(ustalenia: G</a:t>
            </a:r>
            <a:r>
              <a:rPr lang="pl-PL" sz="1400" dirty="0" smtClean="0">
                <a:latin typeface="Century Gothic" panose="020B0502020202020204" pitchFamily="34" charset="0"/>
              </a:rPr>
              <a:t>mina </a:t>
            </a:r>
            <a:r>
              <a:rPr lang="pl-PL" sz="1400" dirty="0">
                <a:latin typeface="Century Gothic" panose="020B0502020202020204" pitchFamily="34" charset="0"/>
              </a:rPr>
              <a:t>zwróci się do firm obsługujących linie </a:t>
            </a:r>
            <a:r>
              <a:rPr lang="pl-PL" sz="1400" dirty="0" smtClean="0">
                <a:latin typeface="Century Gothic" panose="020B0502020202020204" pitchFamily="34" charset="0"/>
              </a:rPr>
              <a:t>oświetleniowe</a:t>
            </a:r>
            <a:br>
              <a:rPr lang="pl-PL" sz="1400" dirty="0" smtClean="0">
                <a:latin typeface="Century Gothic" panose="020B0502020202020204" pitchFamily="34" charset="0"/>
              </a:rPr>
            </a:br>
            <a:r>
              <a:rPr lang="pl-PL" sz="1400" dirty="0" smtClean="0">
                <a:latin typeface="Century Gothic" panose="020B0502020202020204" pitchFamily="34" charset="0"/>
              </a:rPr>
              <a:t>o </a:t>
            </a:r>
            <a:r>
              <a:rPr lang="pl-PL" sz="1400" dirty="0">
                <a:latin typeface="Century Gothic" panose="020B0502020202020204" pitchFamily="34" charset="0"/>
              </a:rPr>
              <a:t>zdiagnozowanie powodów uszkodzeń i skalkulowanie kosztów naprawy całości oświetlenia lub w najgorszym przypadku punktów najbardziej </a:t>
            </a:r>
            <a:r>
              <a:rPr lang="pl-PL" sz="1400" dirty="0" smtClean="0">
                <a:latin typeface="Century Gothic" panose="020B0502020202020204" pitchFamily="34" charset="0"/>
              </a:rPr>
              <a:t>niezbędnych; po ustaleniu źródła i przyczyn awarii na gruntach PKP,</a:t>
            </a:r>
            <a:br>
              <a:rPr lang="pl-PL" sz="1400" dirty="0" smtClean="0">
                <a:latin typeface="Century Gothic" panose="020B0502020202020204" pitchFamily="34" charset="0"/>
              </a:rPr>
            </a:br>
            <a:r>
              <a:rPr lang="pl-PL" sz="1400" dirty="0" smtClean="0">
                <a:latin typeface="Century Gothic" panose="020B0502020202020204" pitchFamily="34" charset="0"/>
              </a:rPr>
              <a:t>spółka przystąpi do prac naprawczych)</a:t>
            </a:r>
            <a:endParaRPr lang="pl-PL" sz="1400" kern="0" dirty="0" smtClean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kern="0" dirty="0" smtClean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p</a:t>
            </a:r>
            <a:r>
              <a:rPr lang="pl-PL" sz="1600" b="1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rzejęcie gruntów należących do PKP S.A. zlokalizowanych obok dworca </a:t>
            </a:r>
            <a:r>
              <a:rPr lang="pl-PL" sz="14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(ustalenia: </a:t>
            </a:r>
            <a:r>
              <a:rPr lang="pl-PL" sz="1400" dirty="0">
                <a:latin typeface="Century Gothic" panose="020B0502020202020204" pitchFamily="34" charset="0"/>
              </a:rPr>
              <a:t>p</a:t>
            </a:r>
            <a:r>
              <a:rPr lang="pl-PL" sz="1400" dirty="0" smtClean="0">
                <a:latin typeface="Century Gothic" panose="020B0502020202020204" pitchFamily="34" charset="0"/>
              </a:rPr>
              <a:t>odczas </a:t>
            </a:r>
            <a:r>
              <a:rPr lang="pl-PL" sz="1400" dirty="0">
                <a:latin typeface="Century Gothic" panose="020B0502020202020204" pitchFamily="34" charset="0"/>
              </a:rPr>
              <a:t>rozmów </a:t>
            </a:r>
            <a:r>
              <a:rPr lang="pl-PL" sz="1400" dirty="0" smtClean="0">
                <a:latin typeface="Century Gothic" panose="020B0502020202020204" pitchFamily="34" charset="0"/>
              </a:rPr>
              <a:t>udało </a:t>
            </a:r>
            <a:r>
              <a:rPr lang="pl-PL" sz="1400" dirty="0">
                <a:latin typeface="Century Gothic" panose="020B0502020202020204" pitchFamily="34" charset="0"/>
              </a:rPr>
              <a:t>się porozumieć w kwestii nadania tematowi przekazania gruntów specjalną ścieżkę </a:t>
            </a:r>
            <a:r>
              <a:rPr lang="pl-PL" sz="1400" dirty="0" smtClean="0">
                <a:latin typeface="Century Gothic" panose="020B0502020202020204" pitchFamily="34" charset="0"/>
              </a:rPr>
              <a:t>procedowania</a:t>
            </a:r>
            <a:r>
              <a:rPr lang="pl-PL" sz="1400" dirty="0">
                <a:latin typeface="Century Gothic" panose="020B0502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b="1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7907" y="6500064"/>
            <a:ext cx="12172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latin typeface="Century Gothic" panose="020B0502020202020204" pitchFamily="34" charset="0"/>
              </a:rPr>
              <a:t> </a:t>
            </a:r>
            <a:endParaRPr lang="pl-PL" sz="16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67" y="348250"/>
            <a:ext cx="885202" cy="8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ole tekstowe 9">
            <a:extLst>
              <a:ext uri="{FF2B5EF4-FFF2-40B4-BE49-F238E27FC236}">
                <a16:creationId xmlns:a16="http://schemas.microsoft.com/office/drawing/2014/main" xmlns="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A82591C-CCA5-41C0-8123-DC7B6470DBDB}"/>
              </a:ext>
            </a:extLst>
          </p:cNvPr>
          <p:cNvSpPr/>
          <p:nvPr/>
        </p:nvSpPr>
        <p:spPr>
          <a:xfrm>
            <a:off x="214561" y="816623"/>
            <a:ext cx="10441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 smtClean="0">
                <a:latin typeface="Century Gothic" panose="020B0502020202020204" pitchFamily="34" charset="0"/>
              </a:rPr>
              <a:t>WYDANE ZARZĄDZENIA</a:t>
            </a:r>
            <a:endParaRPr lang="pl-PL" sz="2000" cap="all" dirty="0">
              <a:latin typeface="Century Gothic" panose="020B05020202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784143" y="489703"/>
            <a:ext cx="631347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B7A2CAE2-068C-4160-BF68-BCBB92530B09}"/>
              </a:ext>
            </a:extLst>
          </p:cNvPr>
          <p:cNvSpPr txBox="1"/>
          <p:nvPr/>
        </p:nvSpPr>
        <p:spPr>
          <a:xfrm>
            <a:off x="214561" y="1718953"/>
            <a:ext cx="101428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WYDANIE </a:t>
            </a:r>
            <a:r>
              <a:rPr lang="pl-PL" sz="1600" b="1" dirty="0" smtClean="0">
                <a:latin typeface="Century Gothic" panose="020B0502020202020204" pitchFamily="34" charset="0"/>
              </a:rPr>
              <a:t>21 ZARZĄDZEŃ </a:t>
            </a:r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 OKRESIE MIĘDZYSESJNYM, M.IN.:</a:t>
            </a:r>
          </a:p>
          <a:p>
            <a:endParaRPr lang="pl-PL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endParaRPr lang="pl-PL"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w</a:t>
            </a:r>
            <a:r>
              <a:rPr lang="pl-PL" sz="1400" dirty="0" smtClean="0">
                <a:latin typeface="Century Gothic" panose="020B0502020202020204" pitchFamily="34" charset="0"/>
              </a:rPr>
              <a:t> sprawie </a:t>
            </a:r>
            <a:r>
              <a:rPr lang="pl-PL" sz="1400" dirty="0">
                <a:latin typeface="Century Gothic" panose="020B0502020202020204" pitchFamily="34" charset="0"/>
              </a:rPr>
              <a:t>trybu przeprowadzania kontroli wewnętrznej w jednostkach podległych i </a:t>
            </a:r>
            <a:r>
              <a:rPr lang="pl-PL" sz="1400" dirty="0" smtClean="0">
                <a:latin typeface="Century Gothic" panose="020B0502020202020204" pitchFamily="34" charset="0"/>
              </a:rPr>
              <a:t>nadzorowanych</a:t>
            </a:r>
            <a:br>
              <a:rPr lang="pl-PL" sz="1400" dirty="0" smtClean="0">
                <a:latin typeface="Century Gothic" panose="020B0502020202020204" pitchFamily="34" charset="0"/>
              </a:rPr>
            </a:br>
            <a:r>
              <a:rPr lang="pl-PL" sz="1400" dirty="0" smtClean="0">
                <a:latin typeface="Century Gothic" panose="020B0502020202020204" pitchFamily="34" charset="0"/>
              </a:rPr>
              <a:t>przez </a:t>
            </a:r>
            <a:r>
              <a:rPr lang="pl-PL" sz="1400" dirty="0">
                <a:latin typeface="Century Gothic" panose="020B0502020202020204" pitchFamily="34" charset="0"/>
              </a:rPr>
              <a:t>Burmistrza Gminy Rawicz, oraz jednostkach realizujących zadania publiczne i jednostkach dotowanych z budżetu Gminy Rawicz</a:t>
            </a:r>
            <a:r>
              <a:rPr lang="pl-PL" sz="1400" dirty="0" smtClean="0">
                <a:latin typeface="Century Gothic" panose="020B0502020202020204" pitchFamily="34" charset="0"/>
              </a:rPr>
              <a:t>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w</a:t>
            </a:r>
            <a:r>
              <a:rPr lang="pl-PL" sz="1400" dirty="0" smtClean="0">
                <a:latin typeface="Century Gothic" panose="020B0502020202020204" pitchFamily="34" charset="0"/>
              </a:rPr>
              <a:t> sprawie powołania </a:t>
            </a:r>
            <a:r>
              <a:rPr lang="pl-PL" sz="1400" dirty="0">
                <a:latin typeface="Century Gothic" panose="020B0502020202020204" pitchFamily="34" charset="0"/>
              </a:rPr>
              <a:t>komisji konkursowej do opiniowania ofert na realizację zadań publicznych </a:t>
            </a:r>
            <a:r>
              <a:rPr lang="pl-PL" sz="1400" dirty="0" smtClean="0">
                <a:latin typeface="Century Gothic" panose="020B0502020202020204" pitchFamily="34" charset="0"/>
              </a:rPr>
              <a:t>złożonych</a:t>
            </a:r>
            <a:br>
              <a:rPr lang="pl-PL" sz="1400" dirty="0" smtClean="0">
                <a:latin typeface="Century Gothic" panose="020B0502020202020204" pitchFamily="34" charset="0"/>
              </a:rPr>
            </a:br>
            <a:r>
              <a:rPr lang="pl-PL" sz="1400" dirty="0" smtClean="0">
                <a:latin typeface="Century Gothic" panose="020B0502020202020204" pitchFamily="34" charset="0"/>
              </a:rPr>
              <a:t>w </a:t>
            </a:r>
            <a:r>
              <a:rPr lang="pl-PL" sz="1400" dirty="0">
                <a:latin typeface="Century Gothic" panose="020B0502020202020204" pitchFamily="34" charset="0"/>
              </a:rPr>
              <a:t>I edycji otwartego konkursu ofert w 2023 roku</a:t>
            </a:r>
            <a:r>
              <a:rPr lang="pl-PL" sz="1400" dirty="0" smtClean="0">
                <a:latin typeface="Century Gothic" panose="020B050202020202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 smtClean="0"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w sprawie przeprowadzenia kontroli Samodzielnego Publicznego Zakładu Opieki Zdrowotnej Centrum Rehabilitacji Medycznej i Ośrodka Osób Niepełnosprawnych w Rawiczu</a:t>
            </a:r>
            <a:r>
              <a:rPr lang="pl-PL" sz="1400" dirty="0" smtClean="0">
                <a:latin typeface="Century Gothic" panose="020B0502020202020204" pitchFamily="34" charset="0"/>
              </a:rPr>
              <a:t>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w sprawie zmiany planu finansowego zadań finansowanych z Funduszu Przeciwdziałania COVID-19 na 2022 </a:t>
            </a:r>
            <a:r>
              <a:rPr lang="pl-PL" sz="1400" dirty="0" smtClean="0">
                <a:latin typeface="Century Gothic" panose="020B0502020202020204" pitchFamily="34" charset="0"/>
              </a:rPr>
              <a:t>rok.</a:t>
            </a:r>
            <a:endParaRPr lang="pl-PL" sz="1400" dirty="0"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303718" y="6435629"/>
            <a:ext cx="47846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i="1" dirty="0" smtClean="0">
                <a:latin typeface="Century Gothic" panose="020B0502020202020204" pitchFamily="34" charset="0"/>
              </a:rPr>
              <a:t>Stan na 23.01.2023, godz. 9:00			</a:t>
            </a:r>
            <a:endParaRPr lang="pl-PL" sz="1400" i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585" y="281143"/>
            <a:ext cx="935052" cy="93505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9357693D-7B43-4D1C-B0ED-344A4CBE4BAD}"/>
              </a:ext>
            </a:extLst>
          </p:cNvPr>
          <p:cNvSpPr txBox="1"/>
          <p:nvPr/>
        </p:nvSpPr>
        <p:spPr>
          <a:xfrm>
            <a:off x="7392112" y="101191"/>
            <a:ext cx="4133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ZARZĄDZANIE GMINĄ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3332860" y="6451019"/>
            <a:ext cx="87765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200" b="1" i="1" dirty="0" smtClean="0">
                <a:latin typeface="Century Gothic" panose="020B0502020202020204" pitchFamily="34" charset="0"/>
              </a:rPr>
              <a:t>Pełne zestawienie dokumentów dostępne w sprawozdaniu opisowym oraz na www.bip.rawicz.pl</a:t>
            </a:r>
            <a:endParaRPr lang="pl-PL" sz="1200" b="1" i="1" dirty="0"/>
          </a:p>
        </p:txBody>
      </p:sp>
    </p:spTree>
    <p:extLst>
      <p:ext uri="{BB962C8B-B14F-4D97-AF65-F5344CB8AC3E}">
        <p14:creationId xmlns:p14="http://schemas.microsoft.com/office/powerpoint/2010/main" val="421972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47700" y="806682"/>
            <a:ext cx="11277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 smtClean="0">
                <a:latin typeface="Century Gothic" panose="020B0502020202020204" pitchFamily="34" charset="0"/>
              </a:rPr>
              <a:t>SPOTKANIE NOWOROCZNE Z PRZEDSTAWICIELAMI JEDNOSTEK OSP</a:t>
            </a:r>
            <a:endParaRPr lang="pl-PL" sz="2000" b="1" dirty="0">
              <a:latin typeface="Century Gothic" panose="020B05020202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926762" y="585134"/>
            <a:ext cx="34610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2C6CB6B0-9CEB-E3E3-E431-8EEFF8204554}"/>
              </a:ext>
            </a:extLst>
          </p:cNvPr>
          <p:cNvSpPr txBox="1"/>
          <p:nvPr/>
        </p:nvSpPr>
        <p:spPr>
          <a:xfrm>
            <a:off x="173337" y="1627270"/>
            <a:ext cx="49028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5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stycznia</a:t>
            </a:r>
          </a:p>
          <a:p>
            <a:endParaRPr lang="pl-PL" b="1" dirty="0" smtClean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pl-PL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pl-PL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</a:rPr>
              <a:t>podsumowanie roku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</a:rPr>
              <a:t>plany na 2023 rok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8"/>
          <a:stretch/>
        </p:blipFill>
        <p:spPr>
          <a:xfrm>
            <a:off x="5649101" y="1868198"/>
            <a:ext cx="5696863" cy="4091551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8781892" y="100029"/>
            <a:ext cx="256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WYDARZENIA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67" y="348250"/>
            <a:ext cx="885202" cy="8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7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47700" y="806682"/>
            <a:ext cx="11277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 smtClean="0">
                <a:latin typeface="Century Gothic" panose="020B0502020202020204" pitchFamily="34" charset="0"/>
              </a:rPr>
              <a:t>SPOTKANIE NA HAZACH</a:t>
            </a:r>
            <a:endParaRPr lang="pl-PL" sz="2000" b="1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8781892" y="100029"/>
            <a:ext cx="256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WYDARZENIA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926762" y="585134"/>
            <a:ext cx="34610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2C6CB6B0-9CEB-E3E3-E431-8EEFF8204554}"/>
              </a:ext>
            </a:extLst>
          </p:cNvPr>
          <p:cNvSpPr txBox="1"/>
          <p:nvPr/>
        </p:nvSpPr>
        <p:spPr>
          <a:xfrm>
            <a:off x="173337" y="1627270"/>
            <a:ext cx="1142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12 stycznia </a:t>
            </a:r>
            <a:r>
              <a:rPr lang="pl-PL" dirty="0">
                <a:latin typeface="Century Gothic" panose="020B0502020202020204" pitchFamily="34" charset="0"/>
              </a:rPr>
              <a:t>-</a:t>
            </a:r>
            <a:r>
              <a:rPr lang="pl-PL" dirty="0" smtClean="0">
                <a:latin typeface="Century Gothic" panose="020B0502020202020204" pitchFamily="34" charset="0"/>
              </a:rPr>
              <a:t> wieczór warsztatowo - edukacyjny w Zawadach 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67" y="348250"/>
            <a:ext cx="885202" cy="885202"/>
          </a:xfrm>
          <a:prstGeom prst="rect">
            <a:avLst/>
          </a:prstGeom>
        </p:spPr>
      </p:pic>
      <p:sp>
        <p:nvSpPr>
          <p:cNvPr id="11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13" y="2891650"/>
            <a:ext cx="5122313" cy="277471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13" y="2891651"/>
            <a:ext cx="2081791" cy="277572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791" y="2885674"/>
            <a:ext cx="2880100" cy="276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9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47700" y="806682"/>
            <a:ext cx="11277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 smtClean="0">
                <a:latin typeface="Century Gothic" panose="020B0502020202020204" pitchFamily="34" charset="0"/>
              </a:rPr>
              <a:t>ZJAZD PRZEDSTAWICIELI CZŁONKÓW STOWARZYSZENIA GMIN I POWIATÓW WIELKOPOLSKI</a:t>
            </a:r>
            <a:endParaRPr lang="pl-PL" sz="2000" b="1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8781892" y="100029"/>
            <a:ext cx="256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WYDARZENIA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926762" y="585134"/>
            <a:ext cx="34610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2C6CB6B0-9CEB-E3E3-E431-8EEFF8204554}"/>
              </a:ext>
            </a:extLst>
          </p:cNvPr>
          <p:cNvSpPr txBox="1"/>
          <p:nvPr/>
        </p:nvSpPr>
        <p:spPr>
          <a:xfrm>
            <a:off x="173337" y="1627270"/>
            <a:ext cx="1142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19 stycznia -</a:t>
            </a:r>
            <a:r>
              <a:rPr lang="pl-PL" b="1" dirty="0" smtClean="0">
                <a:latin typeface="Century Gothic" panose="020B0502020202020204" pitchFamily="34" charset="0"/>
              </a:rPr>
              <a:t> </a:t>
            </a:r>
            <a:r>
              <a:rPr lang="pl-PL" dirty="0" smtClean="0">
                <a:latin typeface="Century Gothic" panose="020B0502020202020204" pitchFamily="34" charset="0"/>
              </a:rPr>
              <a:t>udział w Zjeździe </a:t>
            </a:r>
            <a:r>
              <a:rPr lang="pl-PL" dirty="0" err="1" smtClean="0">
                <a:latin typeface="Century Gothic" panose="020B0502020202020204" pitchFamily="34" charset="0"/>
              </a:rPr>
              <a:t>SGiPW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67" y="348250"/>
            <a:ext cx="885202" cy="885202"/>
          </a:xfrm>
          <a:prstGeom prst="rect">
            <a:avLst/>
          </a:prstGeom>
        </p:spPr>
      </p:pic>
      <p:sp>
        <p:nvSpPr>
          <p:cNvPr id="11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3337" y="3890568"/>
            <a:ext cx="609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przyjęto </a:t>
            </a:r>
            <a:r>
              <a:rPr lang="pl-PL" sz="1600" dirty="0">
                <a:solidFill>
                  <a:srgbClr val="050505"/>
                </a:solidFill>
                <a:latin typeface="Century Gothic" panose="020B0502020202020204" pitchFamily="34" charset="0"/>
              </a:rPr>
              <a:t>plan pracy i budżet na 2023 </a:t>
            </a:r>
            <a:r>
              <a:rPr lang="pl-PL" sz="1600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rok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 smtClean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wprowadzono </a:t>
            </a:r>
            <a:r>
              <a:rPr lang="pl-PL" sz="1600" dirty="0">
                <a:solidFill>
                  <a:srgbClr val="050505"/>
                </a:solidFill>
                <a:latin typeface="Century Gothic" panose="020B0502020202020204" pitchFamily="34" charset="0"/>
              </a:rPr>
              <a:t>zmiany do statutu </a:t>
            </a:r>
            <a:r>
              <a:rPr lang="pl-PL" sz="1600" dirty="0" err="1" smtClean="0">
                <a:solidFill>
                  <a:srgbClr val="050505"/>
                </a:solidFill>
                <a:latin typeface="Century Gothic" panose="020B0502020202020204" pitchFamily="34" charset="0"/>
              </a:rPr>
              <a:t>SGiPW</a:t>
            </a:r>
            <a:endParaRPr lang="pl-PL" sz="1600" dirty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 smtClean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przyjęto </a:t>
            </a:r>
            <a:r>
              <a:rPr lang="pl-PL" sz="1600" dirty="0">
                <a:solidFill>
                  <a:srgbClr val="050505"/>
                </a:solidFill>
                <a:latin typeface="Century Gothic" panose="020B0502020202020204" pitchFamily="34" charset="0"/>
              </a:rPr>
              <a:t>m.in. uchwałę w sprawie podjęcia działań wspierających na rzecz poprawy efektywności energetycznej jednostek samorządu </a:t>
            </a:r>
            <a:r>
              <a:rPr lang="pl-PL" sz="1600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terytorialnego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Może być zdjęciem przedstawiającym ‎9 osób, ludzie stoją i ‎tekst „‎Stowarzyszenia Gmin i PoWiar Zjazd Przedsta Wielkopolski 2023 ا Poznari, 19 9stycznia‎”‎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96" y="1685106"/>
            <a:ext cx="5287947" cy="396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5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47700" y="806682"/>
            <a:ext cx="11277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 smtClean="0">
                <a:latin typeface="Century Gothic" panose="020B0502020202020204" pitchFamily="34" charset="0"/>
              </a:rPr>
              <a:t>TURNIEJ DRUŻYN GMINNYCH JEDNOSTEK OSP	</a:t>
            </a:r>
            <a:endParaRPr lang="pl-PL" sz="2000" b="1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8781892" y="100029"/>
            <a:ext cx="256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WYDARZENIA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926762" y="585134"/>
            <a:ext cx="34610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2C6CB6B0-9CEB-E3E3-E431-8EEFF8204554}"/>
              </a:ext>
            </a:extLst>
          </p:cNvPr>
          <p:cNvSpPr txBox="1"/>
          <p:nvPr/>
        </p:nvSpPr>
        <p:spPr>
          <a:xfrm>
            <a:off x="173337" y="1627270"/>
            <a:ext cx="1142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21 stycznia </a:t>
            </a:r>
            <a:r>
              <a:rPr lang="pl-PL" dirty="0">
                <a:latin typeface="Century Gothic" panose="020B0502020202020204" pitchFamily="34" charset="0"/>
              </a:rPr>
              <a:t>-</a:t>
            </a:r>
            <a:r>
              <a:rPr lang="pl-PL" dirty="0" smtClean="0">
                <a:latin typeface="Century Gothic" panose="020B0502020202020204" pitchFamily="34" charset="0"/>
              </a:rPr>
              <a:t> udział w turnieju piłki nożnej halowej w Rawiczu-Sarnowie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67" y="348250"/>
            <a:ext cx="885202" cy="885202"/>
          </a:xfrm>
          <a:prstGeom prst="rect">
            <a:avLst/>
          </a:prstGeom>
        </p:spPr>
      </p:pic>
      <p:sp>
        <p:nvSpPr>
          <p:cNvPr id="11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47" y="2254881"/>
            <a:ext cx="4101983" cy="307648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250608"/>
            <a:ext cx="4107680" cy="308076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600485" y="5497646"/>
            <a:ext cx="11565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050505"/>
                </a:solidFill>
                <a:latin typeface="Century Gothic" panose="020B0502020202020204" pitchFamily="34" charset="0"/>
              </a:rPr>
              <a:t>1. miejsce OSP </a:t>
            </a:r>
            <a:r>
              <a:rPr lang="pl-PL" sz="1600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SARNOWA, 2</a:t>
            </a:r>
            <a:r>
              <a:rPr lang="pl-PL" sz="1600" dirty="0">
                <a:solidFill>
                  <a:srgbClr val="050505"/>
                </a:solidFill>
                <a:latin typeface="Century Gothic" panose="020B0502020202020204" pitchFamily="34" charset="0"/>
              </a:rPr>
              <a:t>. miejsce OSP </a:t>
            </a:r>
            <a:r>
              <a:rPr lang="pl-PL" sz="1600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ŻOŁĘDNICA, 3</a:t>
            </a:r>
            <a:r>
              <a:rPr lang="pl-PL" sz="1600" dirty="0">
                <a:solidFill>
                  <a:srgbClr val="050505"/>
                </a:solidFill>
                <a:latin typeface="Century Gothic" panose="020B0502020202020204" pitchFamily="34" charset="0"/>
              </a:rPr>
              <a:t>. miejsce OSP </a:t>
            </a:r>
            <a:r>
              <a:rPr lang="pl-PL" sz="1600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ŁASZCZYN,</a:t>
            </a:r>
            <a:endParaRPr lang="pl-PL" sz="1600" dirty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050505"/>
                </a:solidFill>
                <a:latin typeface="Century Gothic" panose="020B0502020202020204" pitchFamily="34" charset="0"/>
              </a:rPr>
              <a:t>4. miejsce OSP DĘBNO </a:t>
            </a:r>
            <a:r>
              <a:rPr lang="pl-PL" sz="1600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POLSKIE, 5. </a:t>
            </a:r>
            <a:r>
              <a:rPr lang="pl-PL" sz="1600" dirty="0">
                <a:solidFill>
                  <a:srgbClr val="050505"/>
                </a:solidFill>
                <a:latin typeface="Century Gothic" panose="020B0502020202020204" pitchFamily="34" charset="0"/>
              </a:rPr>
              <a:t>miejsce OSP </a:t>
            </a:r>
            <a:r>
              <a:rPr lang="pl-PL" sz="1600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ZAWADY, 6</a:t>
            </a:r>
            <a:r>
              <a:rPr lang="pl-PL" sz="1600" dirty="0">
                <a:solidFill>
                  <a:srgbClr val="050505"/>
                </a:solidFill>
                <a:latin typeface="Century Gothic" panose="020B0502020202020204" pitchFamily="34" charset="0"/>
              </a:rPr>
              <a:t>. miejsce OSP UGODA </a:t>
            </a:r>
            <a:endParaRPr lang="pl-PL" sz="1600" b="0" i="0" dirty="0">
              <a:solidFill>
                <a:srgbClr val="050505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47700" y="806682"/>
            <a:ext cx="11277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 smtClean="0">
                <a:latin typeface="Century Gothic" panose="020B0502020202020204" pitchFamily="34" charset="0"/>
              </a:rPr>
              <a:t>WARSZTATY </a:t>
            </a:r>
            <a:endParaRPr lang="pl-PL" sz="2000" b="1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8781892" y="100029"/>
            <a:ext cx="256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WYDARZENIA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926762" y="585134"/>
            <a:ext cx="34610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2C6CB6B0-9CEB-E3E3-E431-8EEFF8204554}"/>
              </a:ext>
            </a:extLst>
          </p:cNvPr>
          <p:cNvSpPr txBox="1"/>
          <p:nvPr/>
        </p:nvSpPr>
        <p:spPr>
          <a:xfrm>
            <a:off x="147700" y="1596528"/>
            <a:ext cx="1142330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23-24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stycznia </a:t>
            </a:r>
            <a:r>
              <a:rPr lang="pl-PL" dirty="0">
                <a:latin typeface="Century Gothic" panose="020B0502020202020204" pitchFamily="34" charset="0"/>
              </a:rPr>
              <a:t>-</a:t>
            </a:r>
            <a:r>
              <a:rPr lang="pl-PL" dirty="0" smtClean="0">
                <a:latin typeface="Century Gothic" panose="020B0502020202020204" pitchFamily="34" charset="0"/>
              </a:rPr>
              <a:t> udział </a:t>
            </a:r>
            <a:r>
              <a:rPr lang="pl-PL" dirty="0" smtClean="0">
                <a:latin typeface="Century Gothic" panose="020B0502020202020204" pitchFamily="34" charset="0"/>
              </a:rPr>
              <a:t>w warsztatach realizowanych w ramach projektu</a:t>
            </a:r>
            <a:br>
              <a:rPr lang="pl-PL" dirty="0" smtClean="0">
                <a:latin typeface="Century Gothic" panose="020B0502020202020204" pitchFamily="34" charset="0"/>
              </a:rPr>
            </a:br>
            <a:r>
              <a:rPr lang="pl-PL" dirty="0" smtClean="0">
                <a:latin typeface="Century Gothic" panose="020B0502020202020204" pitchFamily="34" charset="0"/>
              </a:rPr>
              <a:t>„Standardy </a:t>
            </a:r>
            <a:r>
              <a:rPr lang="pl-PL" dirty="0">
                <a:latin typeface="Century Gothic" panose="020B0502020202020204" pitchFamily="34" charset="0"/>
              </a:rPr>
              <a:t>obsługi inwestora w JST Województwa Wielkopolskiego</a:t>
            </a:r>
            <a:r>
              <a:rPr lang="pl-PL" dirty="0" smtClean="0">
                <a:latin typeface="Century Gothic" panose="020B0502020202020204" pitchFamily="34" charset="0"/>
              </a:rPr>
              <a:t>”</a:t>
            </a:r>
          </a:p>
          <a:p>
            <a:endParaRPr lang="pl-PL" dirty="0">
              <a:latin typeface="Century Gothic" panose="020B0502020202020204" pitchFamily="34" charset="0"/>
            </a:endParaRPr>
          </a:p>
          <a:p>
            <a:endParaRPr lang="pl-PL" dirty="0" smtClean="0">
              <a:latin typeface="Century Gothic" panose="020B0502020202020204" pitchFamily="34" charset="0"/>
            </a:endParaRPr>
          </a:p>
          <a:p>
            <a:endParaRPr lang="pl-PL" sz="1600" b="1" dirty="0" smtClean="0">
              <a:latin typeface="Century Gothic" panose="020B0502020202020204" pitchFamily="34" charset="0"/>
            </a:endParaRPr>
          </a:p>
          <a:p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Temat:</a:t>
            </a:r>
            <a:b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Budowanie </a:t>
            </a:r>
            <a:r>
              <a:rPr lang="pl-PL" sz="1600" dirty="0">
                <a:latin typeface="Century Gothic" panose="020B0502020202020204" pitchFamily="34" charset="0"/>
              </a:rPr>
              <a:t>relacji </a:t>
            </a:r>
            <a:r>
              <a:rPr lang="pl-PL" sz="1600" dirty="0" smtClean="0">
                <a:latin typeface="Century Gothic" panose="020B0502020202020204" pitchFamily="34" charset="0"/>
              </a:rPr>
              <a:t>biznesowych.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Sztuka </a:t>
            </a:r>
            <a:r>
              <a:rPr lang="pl-PL" sz="1600" dirty="0">
                <a:latin typeface="Century Gothic" panose="020B0502020202020204" pitchFamily="34" charset="0"/>
              </a:rPr>
              <a:t>autoprezentacji i prowadzenia spotkań z inwestorem</a:t>
            </a:r>
            <a:endParaRPr lang="pl-PL" sz="1600" dirty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67" y="348250"/>
            <a:ext cx="885202" cy="885202"/>
          </a:xfrm>
          <a:prstGeom prst="rect">
            <a:avLst/>
          </a:prstGeom>
        </p:spPr>
      </p:pic>
      <p:sp>
        <p:nvSpPr>
          <p:cNvPr id="11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892" y="4730246"/>
            <a:ext cx="3178066" cy="165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2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47700" y="806682"/>
            <a:ext cx="11277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104. ROCZNICA WYBUCHU POWSTANIA WIELKOPOLSKIEGO</a:t>
            </a:r>
            <a:endParaRPr lang="pl-PL" sz="2000" b="1" dirty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8534065" y="101191"/>
            <a:ext cx="256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UROCZYSTOŚCI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926762" y="585134"/>
            <a:ext cx="34610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2C6CB6B0-9CEB-E3E3-E431-8EEFF8204554}"/>
              </a:ext>
            </a:extLst>
          </p:cNvPr>
          <p:cNvSpPr txBox="1"/>
          <p:nvPr/>
        </p:nvSpPr>
        <p:spPr>
          <a:xfrm>
            <a:off x="158746" y="1480814"/>
            <a:ext cx="114233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7 grudnia - </a:t>
            </a:r>
            <a:r>
              <a:rPr lang="pl-PL" dirty="0" smtClean="0">
                <a:latin typeface="Century Gothic" panose="020B0502020202020204" pitchFamily="34" charset="0"/>
              </a:rPr>
              <a:t>Narody Dzień Zwycięskiego Powstania Wielkopolskiego</a:t>
            </a:r>
          </a:p>
          <a:p>
            <a:endParaRPr lang="pl-PL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entury Gothic" panose="020B0502020202020204" pitchFamily="34" charset="0"/>
              </a:rPr>
              <a:t>u</a:t>
            </a:r>
            <a:r>
              <a:rPr lang="pl-PL" sz="1600" dirty="0" smtClean="0">
                <a:latin typeface="Century Gothic" panose="020B0502020202020204" pitchFamily="34" charset="0"/>
              </a:rPr>
              <a:t>dział w uroczystościach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entury Gothic" panose="020B0502020202020204" pitchFamily="34" charset="0"/>
              </a:rPr>
              <a:t>w</a:t>
            </a:r>
            <a:r>
              <a:rPr lang="pl-PL" sz="1600" dirty="0" smtClean="0">
                <a:latin typeface="Century Gothic" panose="020B0502020202020204" pitchFamily="34" charset="0"/>
              </a:rPr>
              <a:t>ygłoszenie okolicznościowego przemówienia</a:t>
            </a:r>
          </a:p>
          <a:p>
            <a:endParaRPr lang="pl-PL" sz="1600" b="1" dirty="0" smtClean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</a:rPr>
              <a:t>udział w spotkaniu dedykowanym projektowi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„Tabliczka dla Powstańca”</a:t>
            </a:r>
            <a:r>
              <a:rPr lang="pl-PL" sz="1600" dirty="0">
                <a:latin typeface="Century Gothic" panose="020B0502020202020204" pitchFamily="34" charset="0"/>
              </a:rPr>
              <a:t/>
            </a:r>
            <a:br>
              <a:rPr lang="pl-PL" sz="1600" dirty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(edycja IV - 37 rodzin potomków))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67" y="348250"/>
            <a:ext cx="885202" cy="885202"/>
          </a:xfrm>
          <a:prstGeom prst="rect">
            <a:avLst/>
          </a:prstGeom>
        </p:spPr>
      </p:pic>
      <p:sp>
        <p:nvSpPr>
          <p:cNvPr id="11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9" t="-1" b="-5660"/>
          <a:stretch/>
        </p:blipFill>
        <p:spPr>
          <a:xfrm>
            <a:off x="6918873" y="4127001"/>
            <a:ext cx="1458623" cy="238617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3" y="4127001"/>
            <a:ext cx="2986647" cy="223998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65" y="4095075"/>
            <a:ext cx="2985595" cy="223919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24" y="4095075"/>
            <a:ext cx="2985595" cy="22391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64" y="1882288"/>
            <a:ext cx="2985595" cy="199039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34" y="2918576"/>
            <a:ext cx="1431162" cy="95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9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47700" y="806682"/>
            <a:ext cx="11277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 smtClean="0">
                <a:latin typeface="Century Gothic" panose="020B0502020202020204" pitchFamily="34" charset="0"/>
              </a:rPr>
              <a:t>40-LECIE GMINY PAKOSŁAW</a:t>
            </a:r>
            <a:endParaRPr lang="pl-PL" sz="2000" b="1" dirty="0">
              <a:latin typeface="Century Gothic" panose="020B05020202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926762" y="585134"/>
            <a:ext cx="34610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2C6CB6B0-9CEB-E3E3-E431-8EEFF8204554}"/>
              </a:ext>
            </a:extLst>
          </p:cNvPr>
          <p:cNvSpPr txBox="1"/>
          <p:nvPr/>
        </p:nvSpPr>
        <p:spPr>
          <a:xfrm>
            <a:off x="173337" y="1533264"/>
            <a:ext cx="105601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6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stycznia </a:t>
            </a:r>
            <a:r>
              <a:rPr lang="pl-PL" dirty="0" smtClean="0">
                <a:latin typeface="Century Gothic" panose="020B0502020202020204" pitchFamily="34" charset="0"/>
              </a:rPr>
              <a:t>- udział w obchodach, przekazanie listu gratulacyjnego</a:t>
            </a:r>
          </a:p>
          <a:p>
            <a:endParaRPr lang="pl-PL" dirty="0" smtClean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67" y="348250"/>
            <a:ext cx="885202" cy="885202"/>
          </a:xfrm>
          <a:prstGeom prst="rect">
            <a:avLst/>
          </a:prstGeom>
        </p:spPr>
      </p:pic>
      <p:sp>
        <p:nvSpPr>
          <p:cNvPr id="11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81" y="2239827"/>
            <a:ext cx="5035216" cy="377641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63" y="2239827"/>
            <a:ext cx="5035217" cy="3776412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8534065" y="101191"/>
            <a:ext cx="256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UROCZYSTOŚCI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3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47700" y="806682"/>
            <a:ext cx="11277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50505"/>
                </a:solidFill>
                <a:latin typeface="Century Gothic" panose="020B0502020202020204" pitchFamily="34" charset="0"/>
              </a:rPr>
              <a:t>103. </a:t>
            </a:r>
            <a:r>
              <a:rPr lang="pl-PL" sz="2000" b="1" dirty="0" smtClean="0">
                <a:solidFill>
                  <a:srgbClr val="050505"/>
                </a:solidFill>
                <a:latin typeface="Century Gothic" panose="020B0502020202020204" pitchFamily="34" charset="0"/>
              </a:rPr>
              <a:t>ROCZNICA POWROTU RAWICZA DO POLSKI</a:t>
            </a:r>
            <a:endParaRPr lang="pl-PL" sz="2000" b="1" dirty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8534065" y="101191"/>
            <a:ext cx="256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UROCZYSTOŚCI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926762" y="585134"/>
            <a:ext cx="34610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2C6CB6B0-9CEB-E3E3-E431-8EEFF8204554}"/>
              </a:ext>
            </a:extLst>
          </p:cNvPr>
          <p:cNvSpPr txBox="1"/>
          <p:nvPr/>
        </p:nvSpPr>
        <p:spPr>
          <a:xfrm>
            <a:off x="147700" y="1644904"/>
            <a:ext cx="1142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17 stycznia</a:t>
            </a:r>
            <a:endParaRPr lang="pl-PL" dirty="0" smtClean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67" y="348250"/>
            <a:ext cx="885202" cy="885202"/>
          </a:xfrm>
          <a:prstGeom prst="rect">
            <a:avLst/>
          </a:prstGeom>
        </p:spPr>
      </p:pic>
      <p:sp>
        <p:nvSpPr>
          <p:cNvPr id="11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Może być zdjęciem przedstawiającym 12 osób, ludzie stoją, na świeżym powietrzu i tekst „TELEFONY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88" y="2726324"/>
            <a:ext cx="3382734" cy="253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że być zdjęciem przedstawiającym 13 osób, ludzie stoją, na świeżym powietrzu i tekst „TELEFONT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6" y="2726323"/>
            <a:ext cx="3382734" cy="253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że być zdjęciem przedstawiającym 9 osób, ludzie stoją, mundur wojskowy i na świeżym powietrz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97" y="2726323"/>
            <a:ext cx="3382734" cy="253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99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47700" y="806682"/>
            <a:ext cx="11277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 smtClean="0">
                <a:latin typeface="Century Gothic" panose="020B0502020202020204" pitchFamily="34" charset="0"/>
              </a:rPr>
              <a:t>100. URODZINY MIESZKANKI RAWICZA</a:t>
            </a:r>
            <a:endParaRPr lang="pl-PL" sz="2000" b="1" dirty="0">
              <a:latin typeface="Century Gothic" panose="020B05020202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926762" y="585134"/>
            <a:ext cx="34610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2C6CB6B0-9CEB-E3E3-E431-8EEFF8204554}"/>
              </a:ext>
            </a:extLst>
          </p:cNvPr>
          <p:cNvSpPr txBox="1"/>
          <p:nvPr/>
        </p:nvSpPr>
        <p:spPr>
          <a:xfrm>
            <a:off x="147700" y="1602505"/>
            <a:ext cx="114233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18 stycznia </a:t>
            </a:r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dirty="0" smtClean="0">
                <a:latin typeface="Century Gothic" panose="020B0502020202020204" pitchFamily="34" charset="0"/>
              </a:rPr>
              <a:t>100. Urodziny p. Heleny Stanisławy Zimnej</a:t>
            </a:r>
          </a:p>
          <a:p>
            <a:endParaRPr lang="pl-PL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p</a:t>
            </a:r>
            <a:r>
              <a:rPr lang="pl-PL" sz="1400" dirty="0" smtClean="0">
                <a:latin typeface="Century Gothic" panose="020B0502020202020204" pitchFamily="34" charset="0"/>
              </a:rPr>
              <a:t>rzekazanie listu gratulacyjnego</a:t>
            </a:r>
          </a:p>
          <a:p>
            <a:endParaRPr lang="pl-PL" sz="14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u</a:t>
            </a:r>
            <a:r>
              <a:rPr lang="pl-PL" sz="1400" dirty="0" smtClean="0">
                <a:latin typeface="Century Gothic" panose="020B0502020202020204" pitchFamily="34" charset="0"/>
              </a:rPr>
              <a:t>dział </a:t>
            </a:r>
            <a:r>
              <a:rPr lang="pl-PL" sz="1400" dirty="0">
                <a:latin typeface="Century Gothic" panose="020B0502020202020204" pitchFamily="34" charset="0"/>
              </a:rPr>
              <a:t>W</a:t>
            </a:r>
            <a:r>
              <a:rPr lang="pl-PL" sz="1400" dirty="0" smtClean="0">
                <a:latin typeface="Century Gothic" panose="020B0502020202020204" pitchFamily="34" charset="0"/>
              </a:rPr>
              <a:t>iceburmistrza i Naczelnik WSO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67" y="348250"/>
            <a:ext cx="885202" cy="885202"/>
          </a:xfrm>
          <a:prstGeom prst="rect">
            <a:avLst/>
          </a:prstGeom>
        </p:spPr>
      </p:pic>
      <p:sp>
        <p:nvSpPr>
          <p:cNvPr id="11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60" name="Picture 12" descr="Może być zdjęciem przedstawiającym 5 osób i tekst „Z OKAZJI 100 URODZIN PANI HELENO, WSZELKIEJ POMYŚL. POMYŚLNOŚCIN NA DALSZE LATA! 100-”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1"/>
          <a:stretch/>
        </p:blipFill>
        <p:spPr bwMode="auto">
          <a:xfrm>
            <a:off x="4845465" y="2353116"/>
            <a:ext cx="7036620" cy="39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ole tekstowe 17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8534065" y="101191"/>
            <a:ext cx="256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UROCZYSTOŚCI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4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9357693D-7B43-4D1C-B0ED-344A4CBE4BAD}"/>
              </a:ext>
            </a:extLst>
          </p:cNvPr>
          <p:cNvSpPr txBox="1"/>
          <p:nvPr/>
        </p:nvSpPr>
        <p:spPr>
          <a:xfrm>
            <a:off x="8750893" y="101191"/>
            <a:ext cx="2706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KOMUNIKATY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37031" y="495404"/>
            <a:ext cx="525571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9AE82D3F-010C-4298-B526-9E33187E63B7}"/>
              </a:ext>
            </a:extLst>
          </p:cNvPr>
          <p:cNvSpPr txBox="1"/>
          <p:nvPr/>
        </p:nvSpPr>
        <p:spPr>
          <a:xfrm>
            <a:off x="417017" y="2519482"/>
            <a:ext cx="7005832" cy="455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47700" y="798136"/>
            <a:ext cx="11277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 smtClean="0">
                <a:latin typeface="Century Gothic" panose="020B0502020202020204" pitchFamily="34" charset="0"/>
              </a:rPr>
              <a:t>NOWE WYDANIE „GAZETY RAWICKIEJ”</a:t>
            </a:r>
            <a:endParaRPr lang="pl-PL" sz="2400" dirty="0">
              <a:latin typeface="Century Gothic" panose="020B050202020202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566" y="157926"/>
            <a:ext cx="968090" cy="968090"/>
          </a:xfrm>
          <a:prstGeom prst="rect">
            <a:avLst/>
          </a:prstGeom>
        </p:spPr>
      </p:pic>
      <p:sp>
        <p:nvSpPr>
          <p:cNvPr id="16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47700" y="6425943"/>
            <a:ext cx="10522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latin typeface="Century Gothic" panose="020B0502020202020204" pitchFamily="34" charset="0"/>
              </a:rPr>
              <a:t>Wersje elektroniczne „Gazety Rawickiej”: </a:t>
            </a:r>
            <a:r>
              <a:rPr lang="pl-PL" sz="1400" dirty="0">
                <a:latin typeface="Century Gothic" panose="020B0502020202020204" pitchFamily="34" charset="0"/>
                <a:hlinkClick r:id="rId3"/>
              </a:rPr>
              <a:t>https://rawicz.pl/informator/gazeta-rawicka/</a:t>
            </a:r>
            <a:endParaRPr lang="pl-PL" sz="1400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AE82D3F-010C-4298-B526-9E33187E63B7}"/>
              </a:ext>
            </a:extLst>
          </p:cNvPr>
          <p:cNvSpPr txBox="1"/>
          <p:nvPr/>
        </p:nvSpPr>
        <p:spPr>
          <a:xfrm>
            <a:off x="241704" y="2776614"/>
            <a:ext cx="7669970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dirty="0">
                <a:latin typeface="Century Gothic" panose="020B0502020202020204" pitchFamily="34" charset="0"/>
              </a:rPr>
              <a:t>W styczniowym </a:t>
            </a:r>
            <a:r>
              <a:rPr lang="pl-PL" sz="1600" dirty="0" smtClean="0">
                <a:latin typeface="Century Gothic" panose="020B0502020202020204" pitchFamily="34" charset="0"/>
              </a:rPr>
              <a:t>numerze </a:t>
            </a:r>
            <a:r>
              <a:rPr lang="pl-PL" sz="1600" dirty="0">
                <a:latin typeface="Century Gothic" panose="020B0502020202020204" pitchFamily="34" charset="0"/>
              </a:rPr>
              <a:t>piszemy m.in. o: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</a:rPr>
              <a:t>rekrutacji </a:t>
            </a:r>
            <a:r>
              <a:rPr lang="pl-PL" sz="1600" dirty="0">
                <a:latin typeface="Century Gothic" panose="020B0502020202020204" pitchFamily="34" charset="0"/>
              </a:rPr>
              <a:t>do szkół i przedszkoli,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</a:rPr>
              <a:t>zmianach </a:t>
            </a:r>
            <a:r>
              <a:rPr lang="pl-PL" sz="1600" dirty="0">
                <a:latin typeface="Century Gothic" panose="020B0502020202020204" pitchFamily="34" charset="0"/>
              </a:rPr>
              <a:t>w programie "Czyste Powietrze",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</a:rPr>
              <a:t>nowych </a:t>
            </a:r>
            <a:r>
              <a:rPr lang="pl-PL" sz="1600" dirty="0">
                <a:latin typeface="Century Gothic" panose="020B0502020202020204" pitchFamily="34" charset="0"/>
              </a:rPr>
              <a:t>rozkładach jazdy komunikacji miejskiej,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</a:rPr>
              <a:t>interwencji </a:t>
            </a:r>
            <a:r>
              <a:rPr lang="pl-PL" sz="1600" dirty="0">
                <a:latin typeface="Century Gothic" panose="020B0502020202020204" pitchFamily="34" charset="0"/>
              </a:rPr>
              <a:t>burmistrzów Rawicza i Miejskiej Górki u </a:t>
            </a:r>
            <a:r>
              <a:rPr lang="pl-PL" sz="1600" dirty="0" smtClean="0">
                <a:latin typeface="Century Gothic" panose="020B0502020202020204" pitchFamily="34" charset="0"/>
              </a:rPr>
              <a:t>wicepremiera.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8AE8D68A-B920-BCAC-AE7F-D25BF656F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313" y="2196522"/>
            <a:ext cx="3751851" cy="314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0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679095" y="-4961792"/>
            <a:ext cx="841440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A82591C-CCA5-41C0-8123-DC7B6470DBDB}"/>
              </a:ext>
            </a:extLst>
          </p:cNvPr>
          <p:cNvSpPr/>
          <p:nvPr/>
        </p:nvSpPr>
        <p:spPr>
          <a:xfrm>
            <a:off x="184813" y="839777"/>
            <a:ext cx="11277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BUDOWA, PRZEBUDOWA I ROZBUDOWA DRÓG GMINNYCH WRAZ Z REWITALIZACJĄ TERENÓW </a:t>
            </a:r>
            <a:r>
              <a:rPr lang="pl-PL" sz="16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POWOJSKOWYCH</a:t>
            </a:r>
            <a:br>
              <a:rPr lang="pl-PL" sz="16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pl-PL" sz="16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W SIERAKOWIE NA CELE SPORTOWO - REKREACYJNE </a:t>
            </a:r>
            <a:endParaRPr lang="pl-PL" altLang="pl-PL" sz="1600" b="1" dirty="0">
              <a:latin typeface="Century Gothic" panose="020B05020202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CA8D17B6-C6AA-43A4-9E26-815EB40D7CCC}"/>
              </a:ext>
            </a:extLst>
          </p:cNvPr>
          <p:cNvSpPr/>
          <p:nvPr/>
        </p:nvSpPr>
        <p:spPr>
          <a:xfrm rot="5400000">
            <a:off x="5879761" y="538132"/>
            <a:ext cx="440112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ole tekstowe 9">
            <a:extLst>
              <a:ext uri="{FF2B5EF4-FFF2-40B4-BE49-F238E27FC236}">
                <a16:creationId xmlns="" xmlns:a16="http://schemas.microsoft.com/office/drawing/2014/main" id="{FD47A9CD-936C-458C-A5AA-A18921C08D9C}"/>
              </a:ext>
            </a:extLst>
          </p:cNvPr>
          <p:cNvSpPr txBox="1"/>
          <p:nvPr/>
        </p:nvSpPr>
        <p:spPr>
          <a:xfrm>
            <a:off x="-298802" y="197615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907" y="4043395"/>
            <a:ext cx="2926713" cy="219503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908" y="1755296"/>
            <a:ext cx="2916996" cy="2187747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184813" y="2575552"/>
            <a:ext cx="964285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200" dirty="0" smtClean="0">
              <a:ln w="0"/>
              <a:latin typeface="Century Gothic" panose="020B0502020202020204" pitchFamily="34" charset="0"/>
            </a:endParaRPr>
          </a:p>
          <a:p>
            <a:r>
              <a:rPr lang="pl-PL" sz="1200" dirty="0" smtClean="0">
                <a:ln w="0"/>
                <a:latin typeface="Century Gothic" panose="020B0502020202020204" pitchFamily="34" charset="0"/>
              </a:rPr>
              <a:t>Rozbudowa </a:t>
            </a:r>
            <a:r>
              <a:rPr lang="pl-PL" sz="1200" dirty="0">
                <a:ln w="0"/>
                <a:latin typeface="Century Gothic" panose="020B0502020202020204" pitchFamily="34" charset="0"/>
              </a:rPr>
              <a:t>ul. </a:t>
            </a:r>
            <a:r>
              <a:rPr lang="pl-PL" sz="1200" dirty="0" smtClean="0">
                <a:ln w="0"/>
                <a:latin typeface="Century Gothic" panose="020B0502020202020204" pitchFamily="34" charset="0"/>
              </a:rPr>
              <a:t>Czeladniczej</a:t>
            </a:r>
            <a:br>
              <a:rPr lang="pl-PL" sz="1200" dirty="0" smtClean="0">
                <a:ln w="0"/>
                <a:latin typeface="Century Gothic" panose="020B0502020202020204" pitchFamily="34" charset="0"/>
              </a:rPr>
            </a:br>
            <a:r>
              <a:rPr lang="pl-PL" sz="12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Budowa </a:t>
            </a:r>
            <a:r>
              <a:rPr lang="pl-PL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i przebudowa ul. Świętojańskiej w </a:t>
            </a:r>
            <a:r>
              <a:rPr lang="pl-PL" sz="12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Sierakowie</a:t>
            </a:r>
          </a:p>
          <a:p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Wykonawca: </a:t>
            </a:r>
            <a:r>
              <a:rPr lang="pl-PL" sz="12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Zakład </a:t>
            </a:r>
            <a:r>
              <a:rPr lang="pl-PL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Usług Ogólnobudowlanych "MAŻUR" </a:t>
            </a:r>
            <a:endParaRPr lang="pl-PL" sz="12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pl-PL" sz="12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r>
              <a:rPr lang="pl-PL" sz="1200" dirty="0" smtClean="0">
                <a:latin typeface="Century Gothic" panose="020B0502020202020204" pitchFamily="34" charset="0"/>
              </a:rPr>
              <a:t>Rozbudowa </a:t>
            </a:r>
            <a:r>
              <a:rPr lang="pl-PL" sz="1200" dirty="0">
                <a:latin typeface="Century Gothic" panose="020B0502020202020204" pitchFamily="34" charset="0"/>
              </a:rPr>
              <a:t>Promenady w </a:t>
            </a:r>
            <a:r>
              <a:rPr lang="pl-PL" sz="1200" dirty="0" smtClean="0">
                <a:latin typeface="Century Gothic" panose="020B0502020202020204" pitchFamily="34" charset="0"/>
              </a:rPr>
              <a:t>Sierakowie</a:t>
            </a:r>
            <a:br>
              <a:rPr lang="pl-PL" sz="1200" dirty="0" smtClean="0">
                <a:latin typeface="Century Gothic" panose="020B0502020202020204" pitchFamily="34" charset="0"/>
              </a:rPr>
            </a:br>
            <a:r>
              <a:rPr lang="pl-PL" sz="1200" dirty="0" smtClean="0">
                <a:latin typeface="Century Gothic" panose="020B0502020202020204" pitchFamily="34" charset="0"/>
              </a:rPr>
              <a:t>Zaprojektowanie </a:t>
            </a:r>
            <a:r>
              <a:rPr lang="pl-PL" sz="1200" dirty="0">
                <a:latin typeface="Century Gothic" panose="020B0502020202020204" pitchFamily="34" charset="0"/>
              </a:rPr>
              <a:t>wraz z </a:t>
            </a:r>
            <a:r>
              <a:rPr lang="pl-PL" sz="1200" dirty="0" smtClean="0">
                <a:latin typeface="Century Gothic" panose="020B0502020202020204" pitchFamily="34" charset="0"/>
              </a:rPr>
              <a:t>wykonaniem </a:t>
            </a:r>
            <a:r>
              <a:rPr lang="pl-PL" sz="1200" dirty="0">
                <a:latin typeface="Century Gothic" panose="020B0502020202020204" pitchFamily="34" charset="0"/>
              </a:rPr>
              <a:t>budowy kąpieliska w Sierakowie wraz z niezbędną </a:t>
            </a:r>
            <a:r>
              <a:rPr lang="pl-PL" sz="1200" dirty="0" smtClean="0">
                <a:latin typeface="Century Gothic" panose="020B0502020202020204" pitchFamily="34" charset="0"/>
              </a:rPr>
              <a:t>infrastrukturą</a:t>
            </a:r>
            <a:br>
              <a:rPr lang="pl-PL" sz="1200" dirty="0" smtClean="0">
                <a:latin typeface="Century Gothic" panose="020B0502020202020204" pitchFamily="34" charset="0"/>
              </a:rPr>
            </a:br>
            <a:r>
              <a:rPr lang="pl-PL" sz="1200" dirty="0" smtClean="0">
                <a:latin typeface="Century Gothic" panose="020B0502020202020204" pitchFamily="34" charset="0"/>
              </a:rPr>
              <a:t>i zagospodarowanie terenu</a:t>
            </a:r>
          </a:p>
          <a:p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Wykonawca:</a:t>
            </a:r>
            <a:r>
              <a:rPr lang="pl-PL" sz="1200" dirty="0" smtClean="0">
                <a:latin typeface="Century Gothic" panose="020B0502020202020204" pitchFamily="34" charset="0"/>
              </a:rPr>
              <a:t> Marcin </a:t>
            </a:r>
            <a:r>
              <a:rPr lang="pl-PL" sz="1200" dirty="0">
                <a:latin typeface="Century Gothic" panose="020B0502020202020204" pitchFamily="34" charset="0"/>
              </a:rPr>
              <a:t>Matuszewski Kamieniarstwo GRANITLUX Centrum Kamienia i </a:t>
            </a:r>
            <a:r>
              <a:rPr lang="pl-PL" sz="1200" dirty="0" smtClean="0">
                <a:latin typeface="Century Gothic" panose="020B0502020202020204" pitchFamily="34" charset="0"/>
              </a:rPr>
              <a:t>Klinkieru</a:t>
            </a:r>
            <a:endParaRPr lang="pl-PL" sz="1200" dirty="0">
              <a:latin typeface="Century Gothic" panose="020B0502020202020204" pitchFamily="34" charset="0"/>
            </a:endParaRPr>
          </a:p>
          <a:p>
            <a:endParaRPr lang="pl-PL" sz="1200" dirty="0" smtClean="0">
              <a:latin typeface="Century Gothic" panose="020B0502020202020204" pitchFamily="34" charset="0"/>
            </a:endParaRPr>
          </a:p>
          <a:p>
            <a:r>
              <a:rPr lang="pl-PL" sz="1400" b="1" dirty="0" smtClean="0">
                <a:ln w="0"/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12 stycznia </a:t>
            </a:r>
            <a:r>
              <a:rPr lang="pl-PL" sz="1200" dirty="0" smtClean="0">
                <a:ln w="0"/>
                <a:latin typeface="Century Gothic" panose="020B0502020202020204" pitchFamily="34" charset="0"/>
              </a:rPr>
              <a:t>- przekazano </a:t>
            </a:r>
            <a:r>
              <a:rPr lang="pl-PL" sz="1200" dirty="0">
                <a:ln w="0"/>
                <a:latin typeface="Century Gothic" panose="020B0502020202020204" pitchFamily="34" charset="0"/>
              </a:rPr>
              <a:t>p</a:t>
            </a:r>
            <a:r>
              <a:rPr lang="pl-PL" sz="1200" dirty="0" smtClean="0">
                <a:ln w="0"/>
                <a:latin typeface="Century Gothic" panose="020B0502020202020204" pitchFamily="34" charset="0"/>
              </a:rPr>
              <a:t>lac budowy</a:t>
            </a:r>
          </a:p>
          <a:p>
            <a:r>
              <a:rPr lang="pl-PL" sz="1200" dirty="0" smtClean="0">
                <a:ln w="0"/>
                <a:latin typeface="Century Gothic" panose="020B0502020202020204" pitchFamily="34" charset="0"/>
              </a:rPr>
              <a:t>Prace związane z przebudową ulicy Czeladniczej oraz budową oświetlenia PUMTRACKU już ruszyły.</a:t>
            </a:r>
          </a:p>
          <a:p>
            <a:endParaRPr lang="pl-PL" sz="1200" dirty="0" smtClean="0">
              <a:ln w="0"/>
              <a:latin typeface="Century Gothic" panose="020B0502020202020204" pitchFamily="34" charset="0"/>
            </a:endParaRPr>
          </a:p>
          <a:p>
            <a:r>
              <a:rPr lang="pl-PL" sz="1400" b="1" dirty="0" smtClean="0">
                <a:ln w="0"/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19 stycznia </a:t>
            </a:r>
            <a:r>
              <a:rPr lang="pl-PL" sz="1200" dirty="0" smtClean="0">
                <a:ln w="0"/>
                <a:latin typeface="Century Gothic" panose="020B0502020202020204" pitchFamily="34" charset="0"/>
              </a:rPr>
              <a:t>- odbyła się kolejna już narada projektowa dotycząca terenu byłego poligonu.</a:t>
            </a:r>
            <a:br>
              <a:rPr lang="pl-PL" sz="1200" dirty="0" smtClean="0">
                <a:ln w="0"/>
                <a:latin typeface="Century Gothic" panose="020B0502020202020204" pitchFamily="34" charset="0"/>
              </a:rPr>
            </a:br>
            <a:r>
              <a:rPr lang="pl-PL" sz="1200" dirty="0" smtClean="0">
                <a:ln w="0"/>
                <a:latin typeface="Century Gothic" panose="020B0502020202020204" pitchFamily="34" charset="0"/>
              </a:rPr>
              <a:t>Wykonawca oraz projektant przedstawili koncepcję zagospodarowaniu terenów rekreacyjnych</a:t>
            </a:r>
            <a:br>
              <a:rPr lang="pl-PL" sz="1200" dirty="0" smtClean="0">
                <a:ln w="0"/>
                <a:latin typeface="Century Gothic" panose="020B0502020202020204" pitchFamily="34" charset="0"/>
              </a:rPr>
            </a:br>
            <a:r>
              <a:rPr lang="pl-PL" sz="1200" dirty="0" smtClean="0">
                <a:ln w="0"/>
                <a:latin typeface="Century Gothic" panose="020B0502020202020204" pitchFamily="34" charset="0"/>
              </a:rPr>
              <a:t>na aktualnej mapie do celów projektowych. Ostateczne potwierdzenie lokalizacji poszczególnych</a:t>
            </a:r>
            <a:br>
              <a:rPr lang="pl-PL" sz="1200" dirty="0" smtClean="0">
                <a:ln w="0"/>
                <a:latin typeface="Century Gothic" panose="020B0502020202020204" pitchFamily="34" charset="0"/>
              </a:rPr>
            </a:br>
            <a:r>
              <a:rPr lang="pl-PL" sz="1200" dirty="0" smtClean="0">
                <a:ln w="0"/>
                <a:latin typeface="Century Gothic" panose="020B0502020202020204" pitchFamily="34" charset="0"/>
              </a:rPr>
              <a:t>elementów projektowych potwierdzi wizja w terenie.</a:t>
            </a:r>
          </a:p>
          <a:p>
            <a:endParaRPr lang="pl-PL" sz="1200" dirty="0">
              <a:ln w="0"/>
              <a:latin typeface="Century Gothic" panose="020B0502020202020204" pitchFamily="34" charset="0"/>
            </a:endParaRPr>
          </a:p>
          <a:p>
            <a:endParaRPr lang="pl-PL" sz="1200" dirty="0">
              <a:ln w="0"/>
              <a:latin typeface="Century Gothic" panose="020B0502020202020204" pitchFamily="34" charset="0"/>
            </a:endParaRPr>
          </a:p>
        </p:txBody>
      </p:sp>
      <p:sp>
        <p:nvSpPr>
          <p:cNvPr id="16" name="pole tekstowe 18">
            <a:extLst>
              <a:ext uri="{FF2B5EF4-FFF2-40B4-BE49-F238E27FC236}">
                <a16:creationId xmlns:a16="http://schemas.microsoft.com/office/drawing/2014/main" xmlns="" id="{C3A4F597-CA9F-408C-99B1-EEAA5A317ABA}"/>
              </a:ext>
            </a:extLst>
          </p:cNvPr>
          <p:cNvSpPr txBox="1"/>
          <p:nvPr/>
        </p:nvSpPr>
        <p:spPr>
          <a:xfrm>
            <a:off x="169986" y="1712151"/>
            <a:ext cx="90490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Całkowita wartość </a:t>
            </a:r>
            <a:r>
              <a:rPr lang="pl-P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robót </a:t>
            </a:r>
            <a:r>
              <a:rPr lang="pl-P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budowlanych w ramach podpisanych umów: </a:t>
            </a:r>
            <a:r>
              <a:rPr lang="pl-PL" sz="1400" b="1" dirty="0" smtClean="0">
                <a:latin typeface="Century Gothic" panose="020B0502020202020204" pitchFamily="34" charset="0"/>
              </a:rPr>
              <a:t>22 459 426,27 </a:t>
            </a:r>
            <a:r>
              <a:rPr lang="pl-PL" sz="1400" b="1" dirty="0">
                <a:latin typeface="Century Gothic" panose="020B0502020202020204" pitchFamily="34" charset="0"/>
              </a:rPr>
              <a:t>zł </a:t>
            </a:r>
          </a:p>
          <a:p>
            <a:endParaRPr lang="pl-PL"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Termin wykonania zadania</a:t>
            </a:r>
            <a:r>
              <a:rPr lang="pl-PL" sz="1400" b="1" dirty="0" smtClean="0">
                <a:latin typeface="Century Gothic" panose="020B0502020202020204" pitchFamily="34" charset="0"/>
              </a:rPr>
              <a:t>: </a:t>
            </a:r>
            <a:r>
              <a:rPr lang="pl-PL" sz="1400" b="1" dirty="0">
                <a:latin typeface="Century Gothic" panose="020B0502020202020204" pitchFamily="34" charset="0"/>
              </a:rPr>
              <a:t>luty 2023 roku</a:t>
            </a:r>
          </a:p>
          <a:p>
            <a:endParaRPr lang="pl-PL" sz="1600" b="1" i="0" u="none" strike="noStrike" kern="0" cap="none" spc="0" baseline="0" dirty="0">
              <a:solidFill>
                <a:srgbClr val="000000"/>
              </a:solidFill>
              <a:uFillTx/>
              <a:latin typeface="Century Gothic" panose="020B0502020202020204" pitchFamily="34" charset="0"/>
              <a:ea typeface="Microsoft YaHei" pitchFamily="2"/>
              <a:cs typeface="Arial" pitchFamily="2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7907" y="6062807"/>
            <a:ext cx="78013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DOFINANSOWANIE </a:t>
            </a:r>
            <a:r>
              <a:rPr lang="pl-PL" sz="14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INWESTYCJI Z </a:t>
            </a:r>
            <a:r>
              <a:rPr lang="pl-PL" sz="1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RZĄDOWEGO FUNDUSZU POLSKI ŁAD </a:t>
            </a:r>
            <a:endParaRPr lang="pl-PL" sz="1400" dirty="0"/>
          </a:p>
        </p:txBody>
      </p:sp>
      <p:sp>
        <p:nvSpPr>
          <p:cNvPr id="17" name="Prostokąt 16"/>
          <p:cNvSpPr/>
          <p:nvPr/>
        </p:nvSpPr>
        <p:spPr>
          <a:xfrm>
            <a:off x="77907" y="6474426"/>
            <a:ext cx="12172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latin typeface="Century Gothic" panose="020B0502020202020204" pitchFamily="34" charset="0"/>
              </a:rPr>
              <a:t>KWOTA DOFINANSOWANIA: 18 620 000,00 </a:t>
            </a:r>
            <a:r>
              <a:rPr lang="pl-PL" sz="1600" b="1" dirty="0">
                <a:latin typeface="Century Gothic" panose="020B0502020202020204" pitchFamily="34" charset="0"/>
              </a:rPr>
              <a:t>zł</a:t>
            </a:r>
          </a:p>
          <a:p>
            <a:r>
              <a:rPr lang="pl-PL" sz="16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pl-PL" sz="1600" dirty="0">
              <a:solidFill>
                <a:schemeClr val="accent6">
                  <a:lumMod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9357693D-7B43-4D1C-B0ED-344A4CBE4BAD}"/>
              </a:ext>
            </a:extLst>
          </p:cNvPr>
          <p:cNvSpPr txBox="1"/>
          <p:nvPr/>
        </p:nvSpPr>
        <p:spPr>
          <a:xfrm>
            <a:off x="9135454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INWESTYCJE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Obraz 18" descr="Obraz zawierający zabawka, siedzi, małe&#10;&#10;Opis wygenerowany automatycznie">
            <a:extLst>
              <a:ext uri="{FF2B5EF4-FFF2-40B4-BE49-F238E27FC236}">
                <a16:creationId xmlns:a16="http://schemas.microsoft.com/office/drawing/2014/main" xmlns="" id="{8BEE4B9E-966D-47E0-AB88-1E9A196FE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38" y="153146"/>
            <a:ext cx="768206" cy="9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ole tekstowe 9">
            <a:extLst>
              <a:ext uri="{FF2B5EF4-FFF2-40B4-BE49-F238E27FC236}">
                <a16:creationId xmlns:a16="http://schemas.microsoft.com/office/drawing/2014/main" xmlns="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Sesja</a:t>
            </a:r>
            <a:r>
              <a:rPr kumimoji="0" lang="pl-PL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A82591C-CCA5-41C0-8123-DC7B6470DBDB}"/>
              </a:ext>
            </a:extLst>
          </p:cNvPr>
          <p:cNvSpPr/>
          <p:nvPr/>
        </p:nvSpPr>
        <p:spPr>
          <a:xfrm>
            <a:off x="60736" y="816623"/>
            <a:ext cx="10441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 smtClean="0">
                <a:latin typeface="Century Gothic" panose="020B0502020202020204" pitchFamily="34" charset="0"/>
              </a:rPr>
              <a:t>Przebudowa UL. ŻNIWNEJ</a:t>
            </a:r>
            <a:endParaRPr lang="pl-PL" sz="2000" cap="all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9357693D-7B43-4D1C-B0ED-344A4CBE4BAD}"/>
              </a:ext>
            </a:extLst>
          </p:cNvPr>
          <p:cNvSpPr txBox="1"/>
          <p:nvPr/>
        </p:nvSpPr>
        <p:spPr>
          <a:xfrm>
            <a:off x="9135454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INWESTYCJE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8" name="Obraz 27" descr="Obraz zawierający zabawka, siedzi, małe&#10;&#10;Opis wygenerowany automatycznie">
            <a:extLst>
              <a:ext uri="{FF2B5EF4-FFF2-40B4-BE49-F238E27FC236}">
                <a16:creationId xmlns:a16="http://schemas.microsoft.com/office/drawing/2014/main" xmlns="" id="{8BEE4B9E-966D-47E0-AB88-1E9A196FE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38" y="153146"/>
            <a:ext cx="768206" cy="97386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776511" y="445742"/>
            <a:ext cx="631347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18">
            <a:extLst>
              <a:ext uri="{FF2B5EF4-FFF2-40B4-BE49-F238E27FC236}">
                <a16:creationId xmlns:a16="http://schemas.microsoft.com/office/drawing/2014/main" xmlns="" xmlns:lc="http://schemas.openxmlformats.org/drawingml/2006/lockedCanvas" id="{C3A4F597-CA9F-408C-99B1-EEAA5A317ABA}"/>
              </a:ext>
            </a:extLst>
          </p:cNvPr>
          <p:cNvSpPr txBox="1"/>
          <p:nvPr/>
        </p:nvSpPr>
        <p:spPr>
          <a:xfrm>
            <a:off x="77907" y="1437303"/>
            <a:ext cx="10424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19 stycznia </a:t>
            </a:r>
            <a:r>
              <a:rPr lang="pl-PL" sz="1600" b="1" dirty="0" smtClean="0">
                <a:latin typeface="Century Gothic" panose="020B0502020202020204" pitchFamily="34" charset="0"/>
              </a:rPr>
              <a:t>- ogłoszenie przetargu na </a:t>
            </a:r>
            <a:r>
              <a:rPr lang="pl-PL" sz="1600" b="1" dirty="0">
                <a:latin typeface="Century Gothic" panose="020B0502020202020204" pitchFamily="34" charset="0"/>
              </a:rPr>
              <a:t>p</a:t>
            </a:r>
            <a:r>
              <a:rPr lang="pl-PL" sz="1600" b="1" dirty="0" smtClean="0">
                <a:latin typeface="Century Gothic" panose="020B0502020202020204" pitchFamily="34" charset="0"/>
              </a:rPr>
              <a:t>rzebudowę ul. Żniwnej w Masłowie</a:t>
            </a:r>
            <a:br>
              <a:rPr lang="pl-PL" sz="1600" b="1" dirty="0" smtClean="0">
                <a:latin typeface="Century Gothic" panose="020B0502020202020204" pitchFamily="34" charset="0"/>
              </a:rPr>
            </a:br>
            <a:r>
              <a:rPr lang="pl-PL" sz="1600" b="1" dirty="0" smtClean="0">
                <a:latin typeface="Century Gothic" panose="020B0502020202020204" pitchFamily="34" charset="0"/>
              </a:rPr>
              <a:t>wraz z odwodnieniem oraz przebudową sieci wodociągowej</a:t>
            </a:r>
          </a:p>
          <a:p>
            <a:endParaRPr lang="pl-PL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600" b="1" i="0" u="none" strike="noStrike" kern="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Century Gothic" panose="020B0502020202020204" pitchFamily="34" charset="0"/>
                <a:ea typeface="Microsoft YaHei" pitchFamily="2"/>
                <a:cs typeface="Arial" pitchFamily="2"/>
              </a:rPr>
              <a:t>Termin składania ofert: </a:t>
            </a:r>
            <a:r>
              <a:rPr lang="pl-PL" sz="1600" b="1" i="0" u="none" strike="noStrike" kern="0" cap="none" spc="0" baseline="0" dirty="0" smtClean="0">
                <a:uFillTx/>
                <a:latin typeface="Century Gothic" panose="020B0502020202020204" pitchFamily="34" charset="0"/>
                <a:ea typeface="Microsoft YaHei" pitchFamily="2"/>
                <a:cs typeface="Arial" pitchFamily="2"/>
              </a:rPr>
              <a:t>7</a:t>
            </a:r>
            <a:r>
              <a:rPr lang="pl-PL" sz="1600" b="1" i="0" u="none" strike="noStrike" kern="0" cap="none" spc="0" dirty="0" smtClean="0">
                <a:uFillTx/>
                <a:latin typeface="Century Gothic" panose="020B0502020202020204" pitchFamily="34" charset="0"/>
                <a:ea typeface="Microsoft YaHei" pitchFamily="2"/>
                <a:cs typeface="Arial" pitchFamily="2"/>
              </a:rPr>
              <a:t> lutego 2023 roku</a:t>
            </a:r>
            <a:endParaRPr lang="pl-PL" sz="1600" b="1" i="0" u="none" strike="noStrike" kern="0" cap="none" spc="0" baseline="0" dirty="0">
              <a:uFillTx/>
              <a:latin typeface="Century Gothic" panose="020B0502020202020204" pitchFamily="34" charset="0"/>
              <a:ea typeface="Microsoft YaHei" pitchFamily="2"/>
              <a:cs typeface="Arial" pitchFamily="2"/>
            </a:endParaRPr>
          </a:p>
          <a:p>
            <a:endParaRPr lang="pl-PL" sz="1600" b="1" i="0" u="none" strike="noStrike" kern="0" cap="none" spc="0" baseline="0" dirty="0">
              <a:solidFill>
                <a:srgbClr val="000000"/>
              </a:solidFill>
              <a:uFillTx/>
              <a:latin typeface="Century Gothic" panose="020B0502020202020204" pitchFamily="34" charset="0"/>
              <a:ea typeface="Microsoft YaHei" pitchFamily="2"/>
              <a:cs typeface="Arial" pitchFamily="2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B7A2CAE2-068C-4160-BF68-BCBB92530B09}"/>
              </a:ext>
            </a:extLst>
          </p:cNvPr>
          <p:cNvSpPr txBox="1"/>
          <p:nvPr/>
        </p:nvSpPr>
        <p:spPr>
          <a:xfrm>
            <a:off x="77907" y="3006963"/>
            <a:ext cx="10142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Zakres prac: </a:t>
            </a:r>
            <a:r>
              <a:rPr lang="pl-PL" sz="1600" dirty="0" smtClean="0">
                <a:latin typeface="Century Gothic" panose="020B0502020202020204" pitchFamily="34" charset="0"/>
              </a:rPr>
              <a:t>przebudowa sieci wodociągowej, budowa wpustów ulicznych oraz ścieku, wymiana nawierzchni asfaltowej jezdni oraz wykonanie nawierzchni chodnika z kostki.</a:t>
            </a:r>
            <a:endParaRPr lang="pl-PL" sz="1600" kern="0" dirty="0" smtClean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77907" y="6381972"/>
            <a:ext cx="12172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latin typeface="Century Gothic" panose="020B0502020202020204" pitchFamily="34" charset="0"/>
              </a:rPr>
              <a:t>KWOTA DOFINANSOWANIA: </a:t>
            </a:r>
            <a:r>
              <a:rPr lang="pl-PL" sz="1600" dirty="0" smtClean="0"/>
              <a:t>2 000 000,00 </a:t>
            </a:r>
            <a:r>
              <a:rPr lang="pl-PL" sz="1600" dirty="0"/>
              <a:t>zł</a:t>
            </a:r>
          </a:p>
        </p:txBody>
      </p:sp>
      <p:sp>
        <p:nvSpPr>
          <p:cNvPr id="4" name="Prostokąt 3"/>
          <p:cNvSpPr/>
          <p:nvPr/>
        </p:nvSpPr>
        <p:spPr>
          <a:xfrm>
            <a:off x="60736" y="5607344"/>
            <a:ext cx="10937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DOFINANSOWANIE </a:t>
            </a:r>
            <a:r>
              <a:rPr lang="pl-PL" sz="14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INWESTYCJI</a:t>
            </a:r>
            <a:br>
              <a:rPr lang="pl-PL" sz="14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pl-PL" sz="14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Z </a:t>
            </a:r>
            <a:r>
              <a:rPr lang="pl-PL" sz="1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RZĄDOWEGO FUNDUSZU POLSKI ŁAD </a:t>
            </a:r>
            <a:r>
              <a:rPr lang="pl-PL" sz="14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/ edycja 3PGR/2021/05/</a:t>
            </a:r>
            <a:r>
              <a:rPr lang="pl-PL" sz="1400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PolskiLad</a:t>
            </a:r>
            <a:r>
              <a:rPr lang="pl-PL" sz="14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pl-PL" sz="1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PROGRAMU INWESTYCJI </a:t>
            </a:r>
            <a:r>
              <a:rPr lang="pl-PL" sz="14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STRATEGICZNYCH </a:t>
            </a:r>
            <a:endParaRPr lang="pl-PL" sz="1400" b="1" kern="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3438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ole tekstowe 9">
            <a:extLst>
              <a:ext uri="{FF2B5EF4-FFF2-40B4-BE49-F238E27FC236}">
                <a16:creationId xmlns:a16="http://schemas.microsoft.com/office/drawing/2014/main" xmlns="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Sesja</a:t>
            </a:r>
            <a:r>
              <a:rPr kumimoji="0" lang="pl-PL" sz="1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A82591C-CCA5-41C0-8123-DC7B6470DBDB}"/>
              </a:ext>
            </a:extLst>
          </p:cNvPr>
          <p:cNvSpPr/>
          <p:nvPr/>
        </p:nvSpPr>
        <p:spPr>
          <a:xfrm>
            <a:off x="60736" y="816623"/>
            <a:ext cx="10441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>
                <a:latin typeface="Century Gothic" panose="020B0502020202020204" pitchFamily="34" charset="0"/>
              </a:rPr>
              <a:t>BUDOWA PRZEDSZKOLA NA CZĘŚCI DZ. NR 915/3 W RAWICZU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9357693D-7B43-4D1C-B0ED-344A4CBE4BAD}"/>
              </a:ext>
            </a:extLst>
          </p:cNvPr>
          <p:cNvSpPr txBox="1"/>
          <p:nvPr/>
        </p:nvSpPr>
        <p:spPr>
          <a:xfrm>
            <a:off x="9135454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INWESTYCJE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8" name="Obraz 27" descr="Obraz zawierający zabawka, siedzi, małe&#10;&#10;Opis wygenerowany automatycznie">
            <a:extLst>
              <a:ext uri="{FF2B5EF4-FFF2-40B4-BE49-F238E27FC236}">
                <a16:creationId xmlns:a16="http://schemas.microsoft.com/office/drawing/2014/main" xmlns="" id="{8BEE4B9E-966D-47E0-AB88-1E9A196FE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38" y="153146"/>
            <a:ext cx="768206" cy="97386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83334" y="552564"/>
            <a:ext cx="417702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18">
            <a:extLst>
              <a:ext uri="{FF2B5EF4-FFF2-40B4-BE49-F238E27FC236}">
                <a16:creationId xmlns:a16="http://schemas.microsoft.com/office/drawing/2014/main" xmlns="" id="{C3A4F597-CA9F-408C-99B1-EEAA5A317ABA}"/>
              </a:ext>
            </a:extLst>
          </p:cNvPr>
          <p:cNvSpPr txBox="1"/>
          <p:nvPr/>
        </p:nvSpPr>
        <p:spPr>
          <a:xfrm>
            <a:off x="77907" y="1728248"/>
            <a:ext cx="1121893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latin typeface="Century Gothic" panose="020B0502020202020204" pitchFamily="34" charset="0"/>
              </a:rPr>
              <a:t>Dnia </a:t>
            </a:r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18 stycznia </a:t>
            </a:r>
            <a:r>
              <a:rPr lang="pl-PL" sz="1600" dirty="0" smtClean="0">
                <a:latin typeface="Century Gothic" panose="020B0502020202020204" pitchFamily="34" charset="0"/>
              </a:rPr>
              <a:t>ogłoszone </a:t>
            </a:r>
            <a:r>
              <a:rPr lang="pl-PL" sz="1600" dirty="0">
                <a:latin typeface="Century Gothic" panose="020B0502020202020204" pitchFamily="34" charset="0"/>
              </a:rPr>
              <a:t>zostało postępowanie przetargowe dla </a:t>
            </a:r>
            <a:r>
              <a:rPr lang="pl-PL" sz="1600" dirty="0" smtClean="0">
                <a:latin typeface="Century Gothic" panose="020B0502020202020204" pitchFamily="34" charset="0"/>
              </a:rPr>
              <a:t>zadania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pn</a:t>
            </a:r>
            <a:r>
              <a:rPr lang="pl-PL" sz="1600" dirty="0">
                <a:latin typeface="Century Gothic" panose="020B0502020202020204" pitchFamily="34" charset="0"/>
              </a:rPr>
              <a:t>. </a:t>
            </a:r>
            <a:r>
              <a:rPr lang="pl-PL" sz="1600" dirty="0" smtClean="0">
                <a:latin typeface="Century Gothic" panose="020B0502020202020204" pitchFamily="34" charset="0"/>
              </a:rPr>
              <a:t>„Budowa </a:t>
            </a:r>
            <a:r>
              <a:rPr lang="pl-PL" sz="1600" dirty="0">
                <a:latin typeface="Century Gothic" panose="020B0502020202020204" pitchFamily="34" charset="0"/>
              </a:rPr>
              <a:t>przedszkola na części dz. nr 915/3 w Rawiczu wraz z </a:t>
            </a:r>
            <a:r>
              <a:rPr lang="pl-PL" sz="1600" dirty="0" smtClean="0">
                <a:latin typeface="Century Gothic" panose="020B0502020202020204" pitchFamily="34" charset="0"/>
              </a:rPr>
              <a:t>wyposażeniem,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zagospodarowaniem </a:t>
            </a:r>
            <a:r>
              <a:rPr lang="pl-PL" sz="1600" dirty="0">
                <a:latin typeface="Century Gothic" panose="020B0502020202020204" pitchFamily="34" charset="0"/>
              </a:rPr>
              <a:t>terenu </a:t>
            </a:r>
            <a:r>
              <a:rPr lang="pl-PL" sz="1600" dirty="0" smtClean="0">
                <a:latin typeface="Century Gothic" panose="020B0502020202020204" pitchFamily="34" charset="0"/>
              </a:rPr>
              <a:t>oraz </a:t>
            </a:r>
            <a:r>
              <a:rPr lang="pl-PL" sz="1600" dirty="0">
                <a:latin typeface="Century Gothic" panose="020B0502020202020204" pitchFamily="34" charset="0"/>
              </a:rPr>
              <a:t>infrastrukturą </a:t>
            </a:r>
            <a:r>
              <a:rPr lang="pl-PL" sz="1600" dirty="0" smtClean="0">
                <a:latin typeface="Century Gothic" panose="020B0502020202020204" pitchFamily="34" charset="0"/>
              </a:rPr>
              <a:t>towarzyszącą”</a:t>
            </a:r>
            <a:endParaRPr lang="pl-PL" sz="1600" dirty="0">
              <a:latin typeface="Century Gothic" panose="020B0502020202020204" pitchFamily="34" charset="0"/>
            </a:endParaRP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r>
              <a:rPr lang="pl-PL" sz="1600" dirty="0">
                <a:latin typeface="Century Gothic" panose="020B0502020202020204" pitchFamily="34" charset="0"/>
              </a:rPr>
              <a:t>Zadanie zostało podzielone na dwa pakiety:</a:t>
            </a: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1600" dirty="0">
                <a:latin typeface="Century Gothic" panose="020B0502020202020204" pitchFamily="34" charset="0"/>
              </a:rPr>
              <a:t>Zaprojektowanie wraz z wykonaniem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dirty="0">
                <a:latin typeface="Century Gothic" panose="020B0502020202020204" pitchFamily="34" charset="0"/>
              </a:rPr>
              <a:t>Sprawowanie nadzoru inwestorskiego</a:t>
            </a:r>
          </a:p>
          <a:p>
            <a:endParaRPr lang="pl-PL" sz="1600" b="1" dirty="0" smtClean="0">
              <a:latin typeface="Century Gothic" panose="020B0502020202020204" pitchFamily="34" charset="0"/>
            </a:endParaRPr>
          </a:p>
          <a:p>
            <a:endParaRPr lang="pl-PL" sz="1600" b="1" dirty="0">
              <a:latin typeface="Century Gothic" panose="020B0502020202020204" pitchFamily="34" charset="0"/>
            </a:endParaRPr>
          </a:p>
          <a:p>
            <a:r>
              <a:rPr lang="pl-PL" sz="1600" b="1" dirty="0">
                <a:latin typeface="Century Gothic" panose="020B0502020202020204" pitchFamily="34" charset="0"/>
              </a:rPr>
              <a:t>Termin składania ofert wyznaczono na dzień 3 </a:t>
            </a:r>
            <a:r>
              <a:rPr lang="pl-PL" sz="1600" b="1" dirty="0" smtClean="0">
                <a:latin typeface="Century Gothic" panose="020B0502020202020204" pitchFamily="34" charset="0"/>
              </a:rPr>
              <a:t>lutego </a:t>
            </a:r>
            <a:r>
              <a:rPr lang="pl-PL" sz="1600" b="1" dirty="0">
                <a:latin typeface="Century Gothic" panose="020B0502020202020204" pitchFamily="34" charset="0"/>
              </a:rPr>
              <a:t>2023 </a:t>
            </a:r>
            <a:r>
              <a:rPr lang="pl-PL" sz="1600" b="1" dirty="0" smtClean="0">
                <a:latin typeface="Century Gothic" panose="020B0502020202020204" pitchFamily="34" charset="0"/>
              </a:rPr>
              <a:t>roku.</a:t>
            </a:r>
            <a:endParaRPr lang="pl-PL" sz="1600" b="1" dirty="0">
              <a:latin typeface="Century Gothic" panose="020B0502020202020204" pitchFamily="34" charset="0"/>
            </a:endParaRPr>
          </a:p>
          <a:p>
            <a:endParaRPr lang="pl-PL" sz="1600" b="1" dirty="0">
              <a:latin typeface="Century Gothic" panose="020B0502020202020204" pitchFamily="34" charset="0"/>
            </a:endParaRP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7907" y="6500064"/>
            <a:ext cx="12172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latin typeface="Century Gothic" panose="020B0502020202020204" pitchFamily="34" charset="0"/>
              </a:rPr>
              <a:t>KWOTA DOFINANSOWANIA: 17 950 000,00 </a:t>
            </a:r>
            <a:r>
              <a:rPr lang="pl-PL" sz="1600" b="1" dirty="0">
                <a:latin typeface="Century Gothic" panose="020B0502020202020204" pitchFamily="34" charset="0"/>
              </a:rPr>
              <a:t>zł </a:t>
            </a:r>
            <a:endParaRPr lang="pl-PL" sz="16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206FD66-0155-DB9C-6AF3-5766AE3B7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010" y="2578148"/>
            <a:ext cx="4900583" cy="275386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77907" y="6085212"/>
            <a:ext cx="11544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i="1" kern="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Zadanie dofinansowane z Rządowego Fundusz Polski Ład: Program Inwestycji Strategicznych</a:t>
            </a:r>
            <a:endParaRPr lang="pl-PL" sz="16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7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ole tekstowe 9">
            <a:extLst>
              <a:ext uri="{FF2B5EF4-FFF2-40B4-BE49-F238E27FC236}">
                <a16:creationId xmlns:a16="http://schemas.microsoft.com/office/drawing/2014/main" xmlns="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Sesja</a:t>
            </a:r>
            <a:r>
              <a:rPr kumimoji="0" lang="pl-PL" sz="1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A82591C-CCA5-41C0-8123-DC7B6470DBDB}"/>
              </a:ext>
            </a:extLst>
          </p:cNvPr>
          <p:cNvSpPr/>
          <p:nvPr/>
        </p:nvSpPr>
        <p:spPr>
          <a:xfrm>
            <a:off x="60736" y="816623"/>
            <a:ext cx="10441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>
                <a:latin typeface="Century Gothic" panose="020B0502020202020204" pitchFamily="34" charset="0"/>
              </a:rPr>
              <a:t>MIESZKANIE </a:t>
            </a:r>
            <a:r>
              <a:rPr lang="pl-PL" sz="2000" b="1" cap="all" dirty="0" err="1" smtClean="0">
                <a:latin typeface="Century Gothic" panose="020B0502020202020204" pitchFamily="34" charset="0"/>
              </a:rPr>
              <a:t>CHRONIONe</a:t>
            </a:r>
            <a:r>
              <a:rPr lang="pl-PL" sz="2000" b="1" cap="all" dirty="0" smtClean="0">
                <a:latin typeface="Century Gothic" panose="020B0502020202020204" pitchFamily="34" charset="0"/>
              </a:rPr>
              <a:t> zlokalizowane </a:t>
            </a:r>
            <a:r>
              <a:rPr lang="pl-PL" sz="2000" b="1" cap="all" dirty="0">
                <a:latin typeface="Century Gothic" panose="020B0502020202020204" pitchFamily="34" charset="0"/>
              </a:rPr>
              <a:t>w Rawiczu przy ul. Wazów 2/3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9357693D-7B43-4D1C-B0ED-344A4CBE4BAD}"/>
              </a:ext>
            </a:extLst>
          </p:cNvPr>
          <p:cNvSpPr txBox="1"/>
          <p:nvPr/>
        </p:nvSpPr>
        <p:spPr>
          <a:xfrm>
            <a:off x="9135454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INWESTYCJE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8" name="Obraz 27" descr="Obraz zawierający zabawka, siedzi, małe&#10;&#10;Opis wygenerowany automatycznie">
            <a:extLst>
              <a:ext uri="{FF2B5EF4-FFF2-40B4-BE49-F238E27FC236}">
                <a16:creationId xmlns:a16="http://schemas.microsoft.com/office/drawing/2014/main" xmlns="" id="{8BEE4B9E-966D-47E0-AB88-1E9A196FE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38" y="153146"/>
            <a:ext cx="768206" cy="97386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793603" y="462833"/>
            <a:ext cx="597164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18">
            <a:extLst>
              <a:ext uri="{FF2B5EF4-FFF2-40B4-BE49-F238E27FC236}">
                <a16:creationId xmlns:a16="http://schemas.microsoft.com/office/drawing/2014/main" xmlns="" id="{C3A4F597-CA9F-408C-99B1-EEAA5A317ABA}"/>
              </a:ext>
            </a:extLst>
          </p:cNvPr>
          <p:cNvSpPr txBox="1"/>
          <p:nvPr/>
        </p:nvSpPr>
        <p:spPr>
          <a:xfrm>
            <a:off x="108841" y="1562834"/>
            <a:ext cx="85435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Zakres </a:t>
            </a:r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prac: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Century Gothic" panose="020B0502020202020204" pitchFamily="34" charset="0"/>
              </a:rPr>
              <a:t>roboty rozbiórkowe (zbicie tynków, demontaż podług, demontaż stolarki drzwiowej, demontaż instalacji  elektrycznej, c.o</a:t>
            </a:r>
            <a:r>
              <a:rPr lang="pl-PL" sz="1600" dirty="0" smtClean="0">
                <a:latin typeface="Century Gothic" panose="020B0502020202020204" pitchFamily="34" charset="0"/>
              </a:rPr>
              <a:t>., wod.-kan</a:t>
            </a:r>
            <a:r>
              <a:rPr lang="pl-PL" sz="1600" dirty="0">
                <a:latin typeface="Century Gothic" panose="020B0502020202020204" pitchFamily="34" charset="0"/>
              </a:rPr>
              <a:t>.),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Century Gothic" panose="020B0502020202020204" pitchFamily="34" charset="0"/>
              </a:rPr>
              <a:t>prace ogólnobudowlane (tynkowanie, gipsowanie, malowanie ścian i sufitów, montaż stolarki drzwiowej, montaż instalacji gazowej, c.o</a:t>
            </a:r>
            <a:r>
              <a:rPr lang="pl-PL" sz="1600" dirty="0" smtClean="0">
                <a:latin typeface="Century Gothic" panose="020B0502020202020204" pitchFamily="34" charset="0"/>
              </a:rPr>
              <a:t>., </a:t>
            </a:r>
            <a:r>
              <a:rPr lang="pl-PL" sz="1600" dirty="0">
                <a:latin typeface="Century Gothic" panose="020B0502020202020204" pitchFamily="34" charset="0"/>
              </a:rPr>
              <a:t>wod.-kan</a:t>
            </a:r>
            <a:r>
              <a:rPr lang="pl-PL" sz="1600" dirty="0" smtClean="0">
                <a:latin typeface="Century Gothic" panose="020B0502020202020204" pitchFamily="34" charset="0"/>
              </a:rPr>
              <a:t>.),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ułożenie </a:t>
            </a:r>
            <a:r>
              <a:rPr lang="pl-PL" sz="1600" dirty="0">
                <a:latin typeface="Century Gothic" panose="020B0502020202020204" pitchFamily="34" charset="0"/>
              </a:rPr>
              <a:t>płytek </a:t>
            </a:r>
            <a:r>
              <a:rPr lang="pl-PL" sz="1600" dirty="0" smtClean="0">
                <a:latin typeface="Century Gothic" panose="020B0502020202020204" pitchFamily="34" charset="0"/>
              </a:rPr>
              <a:t>ceramicznych </a:t>
            </a:r>
            <a:r>
              <a:rPr lang="pl-PL" sz="1600" dirty="0">
                <a:latin typeface="Century Gothic" panose="020B0502020202020204" pitchFamily="34" charset="0"/>
              </a:rPr>
              <a:t>i paneli na podłogach,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Century Gothic" panose="020B0502020202020204" pitchFamily="34" charset="0"/>
              </a:rPr>
              <a:t>wyposażenie mieszkania w </a:t>
            </a:r>
            <a:r>
              <a:rPr lang="pl-PL" sz="1600" dirty="0" smtClean="0">
                <a:latin typeface="Century Gothic" panose="020B0502020202020204" pitchFamily="34" charset="0"/>
              </a:rPr>
              <a:t>meble</a:t>
            </a:r>
            <a:br>
              <a:rPr lang="pl-PL" sz="1600" dirty="0" smtClean="0"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oraz </a:t>
            </a:r>
            <a:r>
              <a:rPr lang="pl-PL" sz="1600" dirty="0">
                <a:latin typeface="Century Gothic" panose="020B0502020202020204" pitchFamily="34" charset="0"/>
              </a:rPr>
              <a:t>niezbędne akcesoria gospodarstwa domowego</a:t>
            </a:r>
          </a:p>
          <a:p>
            <a:endParaRPr lang="pl-PL" sz="1600" b="1" dirty="0"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Stan obecny: </a:t>
            </a: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pl-PL" sz="1600" dirty="0" smtClean="0">
                <a:latin typeface="Century Gothic" panose="020B0502020202020204" pitchFamily="34" charset="0"/>
              </a:rPr>
              <a:t>Mieszkanie </a:t>
            </a:r>
            <a:r>
              <a:rPr lang="pl-PL" sz="1600" dirty="0">
                <a:latin typeface="Century Gothic" panose="020B0502020202020204" pitchFamily="34" charset="0"/>
              </a:rPr>
              <a:t>jest gotowe i w pełni wyposażone</a:t>
            </a:r>
            <a:r>
              <a:rPr lang="pl-PL" sz="1600" dirty="0" smtClean="0">
                <a:latin typeface="Century Gothic" panose="020B0502020202020204" pitchFamily="34" charset="0"/>
              </a:rPr>
              <a:t>.</a:t>
            </a:r>
          </a:p>
          <a:p>
            <a:endParaRPr lang="pl-PL" sz="1600" dirty="0" smtClean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r>
              <a:rPr lang="pl-PL" sz="1600" dirty="0">
                <a:latin typeface="Century Gothic" panose="020B0502020202020204" pitchFamily="34" charset="0"/>
              </a:rPr>
              <a:t>Łącznie na zaadaptowanie </a:t>
            </a:r>
            <a:r>
              <a:rPr lang="pl-PL" sz="1600" dirty="0" smtClean="0">
                <a:latin typeface="Century Gothic" panose="020B0502020202020204" pitchFamily="34" charset="0"/>
              </a:rPr>
              <a:t>mieszkania wydatkowano kwotę 162 </a:t>
            </a:r>
            <a:r>
              <a:rPr lang="pl-PL" sz="1600" dirty="0">
                <a:latin typeface="Century Gothic" panose="020B0502020202020204" pitchFamily="34" charset="0"/>
              </a:rPr>
              <a:t>624,33  </a:t>
            </a:r>
            <a:r>
              <a:rPr lang="pl-PL" sz="1600" dirty="0" smtClean="0">
                <a:latin typeface="Century Gothic" panose="020B0502020202020204" pitchFamily="34" charset="0"/>
              </a:rPr>
              <a:t>zł, z </a:t>
            </a:r>
            <a:r>
              <a:rPr lang="pl-PL" sz="1600" dirty="0">
                <a:latin typeface="Century Gothic" panose="020B0502020202020204" pitchFamily="34" charset="0"/>
              </a:rPr>
              <a:t>czego: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</a:rPr>
              <a:t>129 </a:t>
            </a:r>
            <a:r>
              <a:rPr lang="pl-PL" sz="1600" dirty="0">
                <a:latin typeface="Century Gothic" panose="020B0502020202020204" pitchFamily="34" charset="0"/>
              </a:rPr>
              <a:t>940,06 zł </a:t>
            </a:r>
            <a:r>
              <a:rPr lang="pl-PL" sz="1600" dirty="0" smtClean="0">
                <a:latin typeface="Century Gothic" panose="020B0502020202020204" pitchFamily="34" charset="0"/>
              </a:rPr>
              <a:t>- stanowi </a:t>
            </a:r>
            <a:r>
              <a:rPr lang="pl-PL" sz="1600" dirty="0">
                <a:latin typeface="Century Gothic" panose="020B0502020202020204" pitchFamily="34" charset="0"/>
              </a:rPr>
              <a:t>dotacja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</a:rPr>
              <a:t>32 </a:t>
            </a:r>
            <a:r>
              <a:rPr lang="pl-PL" sz="1600" dirty="0">
                <a:latin typeface="Century Gothic" panose="020B0502020202020204" pitchFamily="34" charset="0"/>
              </a:rPr>
              <a:t>684,27 </a:t>
            </a:r>
            <a:r>
              <a:rPr lang="pl-PL" sz="1600" dirty="0" smtClean="0">
                <a:latin typeface="Century Gothic" panose="020B0502020202020204" pitchFamily="34" charset="0"/>
              </a:rPr>
              <a:t>zł </a:t>
            </a:r>
            <a:r>
              <a:rPr lang="pl-PL" sz="1600" dirty="0">
                <a:latin typeface="Century Gothic" panose="020B0502020202020204" pitchFamily="34" charset="0"/>
              </a:rPr>
              <a:t>- środki własne </a:t>
            </a:r>
            <a:r>
              <a:rPr lang="pl-PL" sz="1600" dirty="0" smtClean="0">
                <a:latin typeface="Century Gothic" panose="020B0502020202020204" pitchFamily="34" charset="0"/>
              </a:rPr>
              <a:t>Gminy</a:t>
            </a:r>
            <a:endParaRPr lang="pl-PL" sz="1600" dirty="0"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  <a:p>
            <a:endParaRPr lang="pl-PL" sz="1600" b="1" dirty="0">
              <a:latin typeface="Century Gothic" panose="020B0502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7907" y="6381972"/>
            <a:ext cx="12172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latin typeface="Century Gothic" panose="020B0502020202020204" pitchFamily="34" charset="0"/>
              </a:rPr>
              <a:t>KWOTA DOFINANSOWANIA: 129 </a:t>
            </a:r>
            <a:r>
              <a:rPr lang="pl-PL" sz="1600" b="1" dirty="0">
                <a:latin typeface="Century Gothic" panose="020B0502020202020204" pitchFamily="34" charset="0"/>
              </a:rPr>
              <a:t>940,06 zł </a:t>
            </a:r>
            <a:endParaRPr lang="pl-PL" sz="16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3C655FB6-EF70-2CF3-5A5C-F84B3FB792B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857440" y="1477439"/>
            <a:ext cx="1389960" cy="184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8412D4A-C15C-E425-82A5-E89C8CBF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857440" y="3429000"/>
            <a:ext cx="1389960" cy="18475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trzałka: w prawo 19">
            <a:extLst>
              <a:ext uri="{FF2B5EF4-FFF2-40B4-BE49-F238E27FC236}">
                <a16:creationId xmlns:a16="http://schemas.microsoft.com/office/drawing/2014/main" xmlns="" id="{0389AF56-8921-4391-AEBE-621231D8F09B}"/>
              </a:ext>
            </a:extLst>
          </p:cNvPr>
          <p:cNvSpPr/>
          <p:nvPr/>
        </p:nvSpPr>
        <p:spPr>
          <a:xfrm>
            <a:off x="10135312" y="4111920"/>
            <a:ext cx="496568" cy="323347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60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11" name="Obraz 4">
            <a:extLst>
              <a:ext uri="{FF2B5EF4-FFF2-40B4-BE49-F238E27FC236}">
                <a16:creationId xmlns:a16="http://schemas.microsoft.com/office/drawing/2014/main" xmlns="" id="{5F07BA48-C764-588B-C070-F8D065940FA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0657440" y="1473839"/>
            <a:ext cx="1385640" cy="184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6">
            <a:extLst>
              <a:ext uri="{FF2B5EF4-FFF2-40B4-BE49-F238E27FC236}">
                <a16:creationId xmlns:a16="http://schemas.microsoft.com/office/drawing/2014/main" xmlns="" id="{97493869-159B-70EB-DAEB-D6F1461745C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0648440" y="3422879"/>
            <a:ext cx="1394639" cy="185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D8F66580-7E2A-5188-6163-F8048AA5E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5698" y="6356401"/>
            <a:ext cx="1280121" cy="429357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77907" y="5902712"/>
            <a:ext cx="115551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Zadanie dofinansowane z Programu kompleksowego wsparcia dla rodzin „Za Życiem”.</a:t>
            </a:r>
          </a:p>
        </p:txBody>
      </p:sp>
      <p:sp>
        <p:nvSpPr>
          <p:cNvPr id="19" name="Strzałka: w prawo 19">
            <a:extLst>
              <a:ext uri="{FF2B5EF4-FFF2-40B4-BE49-F238E27FC236}">
                <a16:creationId xmlns:a16="http://schemas.microsoft.com/office/drawing/2014/main" xmlns="" id="{0389AF56-8921-4391-AEBE-621231D8F09B}"/>
              </a:ext>
            </a:extLst>
          </p:cNvPr>
          <p:cNvSpPr/>
          <p:nvPr/>
        </p:nvSpPr>
        <p:spPr>
          <a:xfrm>
            <a:off x="10117386" y="2264401"/>
            <a:ext cx="496568" cy="323347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60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346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ole tekstowe 9">
            <a:extLst>
              <a:ext uri="{FF2B5EF4-FFF2-40B4-BE49-F238E27FC236}">
                <a16:creationId xmlns:a16="http://schemas.microsoft.com/office/drawing/2014/main" xmlns="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Sesja</a:t>
            </a:r>
            <a:r>
              <a:rPr kumimoji="0" lang="pl-PL" sz="1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A82591C-CCA5-41C0-8123-DC7B6470DBDB}"/>
              </a:ext>
            </a:extLst>
          </p:cNvPr>
          <p:cNvSpPr/>
          <p:nvPr/>
        </p:nvSpPr>
        <p:spPr>
          <a:xfrm>
            <a:off x="60736" y="816623"/>
            <a:ext cx="1044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>
                <a:latin typeface="Century Gothic" panose="020B0502020202020204" pitchFamily="34" charset="0"/>
              </a:rPr>
              <a:t>BUDOWA WINDY W BUDYNKU UMG RAWICZ</a:t>
            </a:r>
          </a:p>
          <a:p>
            <a:endParaRPr lang="pl-PL" sz="2000" cap="all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9357693D-7B43-4D1C-B0ED-344A4CBE4BAD}"/>
              </a:ext>
            </a:extLst>
          </p:cNvPr>
          <p:cNvSpPr txBox="1"/>
          <p:nvPr/>
        </p:nvSpPr>
        <p:spPr>
          <a:xfrm>
            <a:off x="9135454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INWESTYCJE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8" name="Obraz 27" descr="Obraz zawierający zabawka, siedzi, małe&#10;&#10;Opis wygenerowany automatycznie">
            <a:extLst>
              <a:ext uri="{FF2B5EF4-FFF2-40B4-BE49-F238E27FC236}">
                <a16:creationId xmlns:a16="http://schemas.microsoft.com/office/drawing/2014/main" xmlns="" id="{8BEE4B9E-966D-47E0-AB88-1E9A196FE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38" y="153146"/>
            <a:ext cx="768206" cy="97386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06422" y="475652"/>
            <a:ext cx="571526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18">
            <a:extLst>
              <a:ext uri="{FF2B5EF4-FFF2-40B4-BE49-F238E27FC236}">
                <a16:creationId xmlns:a16="http://schemas.microsoft.com/office/drawing/2014/main" xmlns="" id="{C3A4F597-CA9F-408C-99B1-EEAA5A317ABA}"/>
              </a:ext>
            </a:extLst>
          </p:cNvPr>
          <p:cNvSpPr txBox="1"/>
          <p:nvPr/>
        </p:nvSpPr>
        <p:spPr>
          <a:xfrm>
            <a:off x="77907" y="1470500"/>
            <a:ext cx="10424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Wykonawca:</a:t>
            </a:r>
            <a:r>
              <a:rPr lang="pl-PL" sz="1600" b="1" dirty="0">
                <a:latin typeface="Century Gothic" panose="020B0502020202020204" pitchFamily="34" charset="0"/>
              </a:rPr>
              <a:t> Firma </a:t>
            </a:r>
            <a:r>
              <a:rPr lang="pl-PL" sz="1600" b="1" dirty="0" err="1">
                <a:latin typeface="Century Gothic" panose="020B0502020202020204" pitchFamily="34" charset="0"/>
              </a:rPr>
              <a:t>Artmed</a:t>
            </a:r>
            <a:r>
              <a:rPr lang="pl-PL" sz="1600" b="1" dirty="0">
                <a:latin typeface="Century Gothic" panose="020B0502020202020204" pitchFamily="34" charset="0"/>
              </a:rPr>
              <a:t> z Tomaszowa Mazowieckiego</a:t>
            </a: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Wartość robót budowlanych: </a:t>
            </a:r>
            <a:r>
              <a:rPr lang="pl-PL" sz="1600" b="1" dirty="0">
                <a:latin typeface="Century Gothic" panose="020B0502020202020204" pitchFamily="34" charset="0"/>
              </a:rPr>
              <a:t>579 000,00 zł brutto</a:t>
            </a: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Termin wykonana zadania: </a:t>
            </a:r>
            <a:r>
              <a:rPr lang="pl-PL" sz="1600" b="1" dirty="0" smtClean="0">
                <a:latin typeface="Century Gothic" panose="020B0502020202020204" pitchFamily="34" charset="0"/>
              </a:rPr>
              <a:t>kwiecień </a:t>
            </a:r>
            <a:r>
              <a:rPr lang="pl-PL" sz="1600" b="1" dirty="0">
                <a:latin typeface="Century Gothic" panose="020B0502020202020204" pitchFamily="34" charset="0"/>
              </a:rPr>
              <a:t>2023 roku</a:t>
            </a:r>
          </a:p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B7A2CAE2-068C-4160-BF68-BCBB92530B09}"/>
              </a:ext>
            </a:extLst>
          </p:cNvPr>
          <p:cNvSpPr txBox="1"/>
          <p:nvPr/>
        </p:nvSpPr>
        <p:spPr>
          <a:xfrm>
            <a:off x="77907" y="2915881"/>
            <a:ext cx="8775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Zakres prac: </a:t>
            </a:r>
            <a:r>
              <a:rPr lang="pl-PL" sz="1600" kern="0" dirty="0">
                <a:latin typeface="Century Gothic" panose="020B0502020202020204" pitchFamily="34" charset="0"/>
              </a:rPr>
              <a:t>R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oboty rozbiórkowe pokrycia dachowego, rynien i rur spustowych elementów więźby dachowej, kostki brukowej wraz z podbudową, okien i parapetów, roboty ziemne i fundamentowe, dostawa i montaż szybu windowego zewnętrznego.</a:t>
            </a:r>
          </a:p>
          <a:p>
            <a:endParaRPr lang="pl-PL" sz="16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r>
              <a:rPr lang="pl-PL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Stan obecny: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Wykonawca został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wybrany.</a:t>
            </a:r>
            <a:b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</a:b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Podpisanie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umowy nastąpi 27 stycznia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2023 r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. </a:t>
            </a:r>
            <a:endParaRPr lang="pl-PL" sz="1600" b="1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i="0" u="none" strike="noStrike" kern="0" cap="none" spc="0" baseline="0" dirty="0">
              <a:solidFill>
                <a:srgbClr val="000000"/>
              </a:solidFill>
              <a:uFillTx/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7907" y="6407027"/>
            <a:ext cx="12172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latin typeface="Century Gothic" panose="020B0502020202020204" pitchFamily="34" charset="0"/>
              </a:rPr>
              <a:t>KWOTA DOFINANSOWANIA: </a:t>
            </a:r>
            <a:r>
              <a:rPr lang="pl-PL" sz="1600" b="1" dirty="0">
                <a:latin typeface="Century Gothic" panose="020B0502020202020204" pitchFamily="34" charset="0"/>
              </a:rPr>
              <a:t>168.560,00 zł</a:t>
            </a:r>
            <a:endParaRPr lang="pl-PL" sz="1600" dirty="0">
              <a:latin typeface="Century Gothic" panose="020B0502020202020204" pitchFamily="34" charset="0"/>
            </a:endParaRPr>
          </a:p>
          <a:p>
            <a:endParaRPr lang="pl-PL" sz="160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77907" y="5642594"/>
            <a:ext cx="10744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i="1" kern="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Zadanie dofinansowane z Programu Operacyjnego Wiedza Edukacja Rozwój na lata </a:t>
            </a:r>
            <a:r>
              <a:rPr lang="pl-PL" sz="1400" b="1" i="1" kern="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2014-2020</a:t>
            </a:r>
            <a:br>
              <a:rPr lang="pl-PL" sz="1400" b="1" i="1" kern="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</a:br>
            <a:r>
              <a:rPr lang="pl-PL" sz="1400" b="1" i="1" kern="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oraz </a:t>
            </a:r>
            <a:r>
              <a:rPr lang="pl-PL" sz="1400" b="1" i="1" kern="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konkursu dla JST „Dostępny samorząd </a:t>
            </a:r>
            <a:r>
              <a:rPr lang="pl-PL" sz="1400" b="1" i="1" kern="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- </a:t>
            </a:r>
            <a:r>
              <a:rPr lang="pl-PL" sz="1400" b="1" i="1" kern="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granty” z Europejskiego Funduszu Społecznego</a:t>
            </a:r>
          </a:p>
          <a:p>
            <a:endParaRPr lang="pl-PL" sz="16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7B2996B4-48AF-6A65-3763-1B9C3BF9FF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448" y="2154930"/>
            <a:ext cx="2931152" cy="35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ole tekstowe 9">
            <a:extLst>
              <a:ext uri="{FF2B5EF4-FFF2-40B4-BE49-F238E27FC236}">
                <a16:creationId xmlns:a16="http://schemas.microsoft.com/office/drawing/2014/main" xmlns="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Sesja</a:t>
            </a:r>
            <a:r>
              <a:rPr kumimoji="0" lang="pl-PL" sz="1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A82591C-CCA5-41C0-8123-DC7B6470DBDB}"/>
              </a:ext>
            </a:extLst>
          </p:cNvPr>
          <p:cNvSpPr/>
          <p:nvPr/>
        </p:nvSpPr>
        <p:spPr>
          <a:xfrm>
            <a:off x="60736" y="816623"/>
            <a:ext cx="1044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>
                <a:latin typeface="Century Gothic" panose="020B0502020202020204" pitchFamily="34" charset="0"/>
              </a:rPr>
              <a:t>TERMOMODERNIZACJA BUDYNKU SPZOZ w Rawiczu</a:t>
            </a:r>
          </a:p>
          <a:p>
            <a:r>
              <a:rPr lang="pl-PL" sz="2000" b="1" cap="all" dirty="0">
                <a:latin typeface="Century Gothic" panose="020B0502020202020204" pitchFamily="34" charset="0"/>
              </a:rPr>
              <a:t> </a:t>
            </a:r>
            <a:endParaRPr lang="pl-PL" sz="2000" cap="all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9357693D-7B43-4D1C-B0ED-344A4CBE4BAD}"/>
              </a:ext>
            </a:extLst>
          </p:cNvPr>
          <p:cNvSpPr txBox="1"/>
          <p:nvPr/>
        </p:nvSpPr>
        <p:spPr>
          <a:xfrm>
            <a:off x="9135454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INWESTYCJE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8" name="Obraz 27" descr="Obraz zawierający zabawka, siedzi, małe&#10;&#10;Opis wygenerowany automatycznie">
            <a:extLst>
              <a:ext uri="{FF2B5EF4-FFF2-40B4-BE49-F238E27FC236}">
                <a16:creationId xmlns:a16="http://schemas.microsoft.com/office/drawing/2014/main" xmlns="" id="{8BEE4B9E-966D-47E0-AB88-1E9A196FE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38" y="153146"/>
            <a:ext cx="768206" cy="97386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83334" y="552564"/>
            <a:ext cx="417702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18">
            <a:extLst>
              <a:ext uri="{FF2B5EF4-FFF2-40B4-BE49-F238E27FC236}">
                <a16:creationId xmlns:a16="http://schemas.microsoft.com/office/drawing/2014/main" xmlns="" id="{C3A4F597-CA9F-408C-99B1-EEAA5A317ABA}"/>
              </a:ext>
            </a:extLst>
          </p:cNvPr>
          <p:cNvSpPr txBox="1"/>
          <p:nvPr/>
        </p:nvSpPr>
        <p:spPr>
          <a:xfrm>
            <a:off x="77907" y="1470500"/>
            <a:ext cx="10424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Wykonawca: </a:t>
            </a:r>
            <a:r>
              <a:rPr lang="pl-PL" sz="1600" b="1" dirty="0">
                <a:latin typeface="Century Gothic" panose="020B0502020202020204" pitchFamily="34" charset="0"/>
              </a:rPr>
              <a:t>„JAN-MAR” Handel </a:t>
            </a:r>
            <a:r>
              <a:rPr lang="pl-PL" sz="1600" b="1" dirty="0" smtClean="0">
                <a:latin typeface="Century Gothic" panose="020B0502020202020204" pitchFamily="34" charset="0"/>
              </a:rPr>
              <a:t>- </a:t>
            </a:r>
            <a:r>
              <a:rPr lang="pl-PL" sz="1600" b="1" dirty="0">
                <a:latin typeface="Century Gothic" panose="020B0502020202020204" pitchFamily="34" charset="0"/>
              </a:rPr>
              <a:t>Usługi </a:t>
            </a:r>
            <a:r>
              <a:rPr lang="pl-PL" sz="1600" b="1" dirty="0" smtClean="0">
                <a:latin typeface="Century Gothic" panose="020B0502020202020204" pitchFamily="34" charset="0"/>
              </a:rPr>
              <a:t>- Budownictwo </a:t>
            </a:r>
            <a:r>
              <a:rPr lang="pl-PL" sz="1600" b="1" dirty="0">
                <a:latin typeface="Century Gothic" panose="020B0502020202020204" pitchFamily="34" charset="0"/>
              </a:rPr>
              <a:t>Marcin Janik z Góry</a:t>
            </a: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Wartość robót budowlanych: </a:t>
            </a:r>
            <a:r>
              <a:rPr lang="pl-PL" sz="1600" b="1" dirty="0" smtClean="0">
                <a:latin typeface="Century Gothic" panose="020B0502020202020204" pitchFamily="34" charset="0"/>
              </a:rPr>
              <a:t>970 000,00 </a:t>
            </a:r>
            <a:r>
              <a:rPr lang="pl-PL" sz="1600" b="1" dirty="0">
                <a:latin typeface="Century Gothic" panose="020B0502020202020204" pitchFamily="34" charset="0"/>
              </a:rPr>
              <a:t>zł brutto</a:t>
            </a: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Termin wykonania zadania</a:t>
            </a:r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pl-PL" sz="1600" b="1" dirty="0">
                <a:latin typeface="Century Gothic" panose="020B0502020202020204" pitchFamily="34" charset="0"/>
              </a:rPr>
              <a:t>sierpień 2023 roku</a:t>
            </a:r>
            <a:endParaRPr lang="pl-PL" sz="1600" b="1" i="0" u="none" strike="noStrike" kern="0" cap="none" spc="0" baseline="0" dirty="0">
              <a:uFillTx/>
              <a:latin typeface="Century Gothic" panose="020B0502020202020204" pitchFamily="34" charset="0"/>
              <a:ea typeface="Microsoft YaHei" pitchFamily="2"/>
              <a:cs typeface="Arial" pitchFamily="2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B7A2CAE2-068C-4160-BF68-BCBB92530B09}"/>
              </a:ext>
            </a:extLst>
          </p:cNvPr>
          <p:cNvSpPr txBox="1"/>
          <p:nvPr/>
        </p:nvSpPr>
        <p:spPr>
          <a:xfrm>
            <a:off x="60736" y="3093709"/>
            <a:ext cx="853625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Zakres prac</a:t>
            </a:r>
            <a:r>
              <a:rPr lang="pl-PL" sz="1600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: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Wykonanie kompleksowej termomodernizacji obiektu wraz z montażem instalacji fotowoltaicznej.</a:t>
            </a:r>
          </a:p>
          <a:p>
            <a:endParaRPr lang="pl-PL" sz="1600" b="1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r>
              <a:rPr lang="pl-PL" sz="1600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Stan obecny: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12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stycznia 2023 roku przekazany został plac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budowy.</a:t>
            </a:r>
            <a:b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</a:b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Wykonawca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organizuje logistykę i od początku lutego zamierza rozpocząć prace.</a:t>
            </a:r>
          </a:p>
          <a:p>
            <a:endParaRPr lang="pl-PL" sz="1600" b="1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 smtClean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 smtClean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r>
              <a:rPr lang="pl-PL" sz="1400" b="1" i="1" kern="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Zadanie dofinansowane z Europejskiego Funduszu Rozwoju Regionalnego w ramach Wielkopolskiego Regionalnego Programu Operacyjnego na lata 2014-2020</a:t>
            </a:r>
            <a:endParaRPr lang="pl-PL" sz="1600" b="1" i="0" u="none" strike="noStrike" kern="0" cap="none" spc="0" baseline="0" dirty="0">
              <a:solidFill>
                <a:schemeClr val="accent6">
                  <a:lumMod val="50000"/>
                </a:schemeClr>
              </a:solidFill>
              <a:uFillTx/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7907" y="6500064"/>
            <a:ext cx="12172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latin typeface="Century Gothic" panose="020B0502020202020204" pitchFamily="34" charset="0"/>
              </a:rPr>
              <a:t>KWOTA DOFINANSOWANIA: 5 796 320,25 </a:t>
            </a:r>
            <a:r>
              <a:rPr lang="pl-PL" sz="1600" b="1" dirty="0">
                <a:latin typeface="Century Gothic" panose="020B0502020202020204" pitchFamily="34" charset="0"/>
              </a:rPr>
              <a:t>zł (dla obu budynków)</a:t>
            </a:r>
          </a:p>
          <a:p>
            <a:r>
              <a:rPr lang="pl-PL" sz="1600" b="1" dirty="0">
                <a:latin typeface="Century Gothic" panose="020B0502020202020204" pitchFamily="34" charset="0"/>
              </a:rPr>
              <a:t> </a:t>
            </a:r>
            <a:endParaRPr lang="pl-PL" sz="16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A5FC529-8910-81B8-333E-134086FA8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35" y="1369249"/>
            <a:ext cx="2149990" cy="161249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0FCC78B-D467-B7DC-37B2-755B0E44FD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35" y="3045278"/>
            <a:ext cx="2149990" cy="16124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0A9D8487-FF22-7ECB-4E82-2B80BAF48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2" y="4730320"/>
            <a:ext cx="2149990" cy="161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5B4A5B4A-0739-4E9D-BAA7-B15136AE0BF1}"/>
              </a:ext>
            </a:extLst>
          </p:cNvPr>
          <p:cNvSpPr/>
          <p:nvPr/>
        </p:nvSpPr>
        <p:spPr>
          <a:xfrm>
            <a:off x="-1" y="-2697"/>
            <a:ext cx="12192001" cy="72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00440" y="-5083138"/>
            <a:ext cx="598749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ole tekstowe 9">
            <a:extLst>
              <a:ext uri="{FF2B5EF4-FFF2-40B4-BE49-F238E27FC236}">
                <a16:creationId xmlns:a16="http://schemas.microsoft.com/office/drawing/2014/main" xmlns="" id="{FD47A9CD-936C-458C-A5AA-A18921C08D9C}"/>
              </a:ext>
            </a:extLst>
          </p:cNvPr>
          <p:cNvSpPr txBox="1"/>
          <p:nvPr/>
        </p:nvSpPr>
        <p:spPr>
          <a:xfrm>
            <a:off x="-298801" y="193523"/>
            <a:ext cx="54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LIX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Sesja</a:t>
            </a:r>
            <a:r>
              <a:rPr kumimoji="0" lang="pl-PL" sz="1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Rady Miejskiej Gminy Rawicz /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stycznia 2023 r.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A82591C-CCA5-41C0-8123-DC7B6470DBDB}"/>
              </a:ext>
            </a:extLst>
          </p:cNvPr>
          <p:cNvSpPr/>
          <p:nvPr/>
        </p:nvSpPr>
        <p:spPr>
          <a:xfrm>
            <a:off x="60736" y="816623"/>
            <a:ext cx="1044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>
                <a:latin typeface="Century Gothic" panose="020B0502020202020204" pitchFamily="34" charset="0"/>
              </a:rPr>
              <a:t>TERMOMODERNIZACJA BUDYNKU SP4 w Rawiczu</a:t>
            </a:r>
          </a:p>
          <a:p>
            <a:r>
              <a:rPr lang="pl-PL" sz="2000" b="1" cap="all" dirty="0">
                <a:latin typeface="Century Gothic" panose="020B0502020202020204" pitchFamily="34" charset="0"/>
              </a:rPr>
              <a:t> </a:t>
            </a:r>
            <a:endParaRPr lang="pl-PL" sz="2000" cap="all" dirty="0">
              <a:latin typeface="Century Gothic" panose="020B0502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9357693D-7B43-4D1C-B0ED-344A4CBE4BAD}"/>
              </a:ext>
            </a:extLst>
          </p:cNvPr>
          <p:cNvSpPr txBox="1"/>
          <p:nvPr/>
        </p:nvSpPr>
        <p:spPr>
          <a:xfrm>
            <a:off x="9135454" y="101191"/>
            <a:ext cx="23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INWESTYCJE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8" name="Obraz 27" descr="Obraz zawierający zabawka, siedzi, małe&#10;&#10;Opis wygenerowany automatycznie">
            <a:extLst>
              <a:ext uri="{FF2B5EF4-FFF2-40B4-BE49-F238E27FC236}">
                <a16:creationId xmlns:a16="http://schemas.microsoft.com/office/drawing/2014/main" xmlns="" id="{8BEE4B9E-966D-47E0-AB88-1E9A196FE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38" y="153146"/>
            <a:ext cx="768206" cy="97386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A8D17B6-C6AA-43A4-9E26-815EB40D7CCC}"/>
              </a:ext>
            </a:extLst>
          </p:cNvPr>
          <p:cNvSpPr/>
          <p:nvPr/>
        </p:nvSpPr>
        <p:spPr>
          <a:xfrm rot="5400000">
            <a:off x="5883334" y="552564"/>
            <a:ext cx="417702" cy="121996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pl-PL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18">
            <a:extLst>
              <a:ext uri="{FF2B5EF4-FFF2-40B4-BE49-F238E27FC236}">
                <a16:creationId xmlns:a16="http://schemas.microsoft.com/office/drawing/2014/main" xmlns="" id="{C3A4F597-CA9F-408C-99B1-EEAA5A317ABA}"/>
              </a:ext>
            </a:extLst>
          </p:cNvPr>
          <p:cNvSpPr txBox="1"/>
          <p:nvPr/>
        </p:nvSpPr>
        <p:spPr>
          <a:xfrm>
            <a:off x="77907" y="1470500"/>
            <a:ext cx="10424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Wykonawca: </a:t>
            </a:r>
            <a:r>
              <a:rPr lang="pl-PL" sz="1600" b="1" dirty="0">
                <a:latin typeface="Century Gothic" panose="020B0502020202020204" pitchFamily="34" charset="0"/>
              </a:rPr>
              <a:t>„JAN-MAR” Handel </a:t>
            </a:r>
            <a:r>
              <a:rPr lang="pl-PL" sz="1600" b="1" dirty="0" smtClean="0">
                <a:latin typeface="Century Gothic" panose="020B0502020202020204" pitchFamily="34" charset="0"/>
              </a:rPr>
              <a:t>- </a:t>
            </a:r>
            <a:r>
              <a:rPr lang="pl-PL" sz="1600" b="1" dirty="0">
                <a:latin typeface="Century Gothic" panose="020B0502020202020204" pitchFamily="34" charset="0"/>
              </a:rPr>
              <a:t>Usługi </a:t>
            </a:r>
            <a:r>
              <a:rPr lang="pl-PL" sz="1600" b="1" dirty="0" smtClean="0">
                <a:latin typeface="Century Gothic" panose="020B0502020202020204" pitchFamily="34" charset="0"/>
              </a:rPr>
              <a:t>- Budownictwo </a:t>
            </a:r>
            <a:r>
              <a:rPr lang="pl-PL" sz="1600" b="1" dirty="0">
                <a:latin typeface="Century Gothic" panose="020B0502020202020204" pitchFamily="34" charset="0"/>
              </a:rPr>
              <a:t>Marcin Janik z Góry</a:t>
            </a:r>
          </a:p>
          <a:p>
            <a:endParaRPr lang="pl-PL" sz="1600" b="1" dirty="0"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Wartość robót budowlanych: </a:t>
            </a:r>
            <a:r>
              <a:rPr lang="pl-PL" sz="1600" b="1" dirty="0">
                <a:latin typeface="Century Gothic" panose="020B0502020202020204" pitchFamily="34" charset="0"/>
              </a:rPr>
              <a:t>5 332 900,00 zł brutto</a:t>
            </a:r>
          </a:p>
          <a:p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Termin wykonania zadania: </a:t>
            </a:r>
            <a:r>
              <a:rPr lang="pl-PL" sz="1600" b="1" dirty="0" smtClean="0">
                <a:latin typeface="Century Gothic" panose="020B0502020202020204" pitchFamily="34" charset="0"/>
              </a:rPr>
              <a:t>sierpień </a:t>
            </a:r>
            <a:r>
              <a:rPr lang="pl-PL" sz="1600" b="1" dirty="0">
                <a:latin typeface="Century Gothic" panose="020B0502020202020204" pitchFamily="34" charset="0"/>
              </a:rPr>
              <a:t>2023 roku</a:t>
            </a:r>
            <a:endParaRPr lang="pl-PL" sz="1600" b="1" i="0" u="none" strike="noStrike" kern="0" cap="none" spc="0" baseline="0" dirty="0">
              <a:uFillTx/>
              <a:latin typeface="Century Gothic" panose="020B0502020202020204" pitchFamily="34" charset="0"/>
              <a:ea typeface="Microsoft YaHei" pitchFamily="2"/>
              <a:cs typeface="Arial" pitchFamily="2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B7A2CAE2-068C-4160-BF68-BCBB92530B09}"/>
              </a:ext>
            </a:extLst>
          </p:cNvPr>
          <p:cNvSpPr txBox="1"/>
          <p:nvPr/>
        </p:nvSpPr>
        <p:spPr>
          <a:xfrm>
            <a:off x="60736" y="3093709"/>
            <a:ext cx="8536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Zakres prac</a:t>
            </a:r>
            <a:r>
              <a:rPr lang="pl-PL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: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Wykonanie kompleksowej termomodernizacji obiektu wraz z montażem instalacji fotowoltaicznej.</a:t>
            </a:r>
          </a:p>
          <a:p>
            <a:endParaRPr lang="pl-PL" sz="16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r>
              <a:rPr lang="pl-PL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Stan obecny: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12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stycznia 2023 roku przekazany został plac </a:t>
            </a: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budowy.</a:t>
            </a:r>
            <a:b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</a:br>
            <a:r>
              <a:rPr lang="pl-PL" sz="1600" kern="0" dirty="0" smtClean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Wykonawca </a:t>
            </a:r>
            <a:r>
              <a:rPr lang="pl-PL" sz="1600" kern="0" dirty="0"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organizuje logistykę i od początku lutego zamierza rozpocząć prace.</a:t>
            </a:r>
          </a:p>
          <a:p>
            <a:endParaRPr lang="pl-PL" sz="1600" b="1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FBDDAAC-1216-4086-2F68-DFF6AB8E2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738" y="1393276"/>
            <a:ext cx="2135306" cy="160148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F872BEB-96BF-0BEB-1632-781DB3E47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738" y="3071980"/>
            <a:ext cx="2124463" cy="159334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3BDB6335-27CB-5660-2509-DBB7D6FA05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737" y="4731425"/>
            <a:ext cx="2124464" cy="1593348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77907" y="6500064"/>
            <a:ext cx="12172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latin typeface="Century Gothic" panose="020B0502020202020204" pitchFamily="34" charset="0"/>
              </a:rPr>
              <a:t>KWOTA DOFINANSOWANIA: 5 796 320,25 </a:t>
            </a:r>
            <a:r>
              <a:rPr lang="pl-PL" sz="1600" b="1" dirty="0">
                <a:latin typeface="Century Gothic" panose="020B0502020202020204" pitchFamily="34" charset="0"/>
              </a:rPr>
              <a:t>zł (dla obu budynków)</a:t>
            </a:r>
          </a:p>
          <a:p>
            <a:r>
              <a:rPr lang="pl-PL" sz="1600" b="1" dirty="0">
                <a:latin typeface="Century Gothic" panose="020B0502020202020204" pitchFamily="34" charset="0"/>
              </a:rPr>
              <a:t> </a:t>
            </a:r>
            <a:endParaRPr lang="pl-PL" sz="16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B7A2CAE2-068C-4160-BF68-BCBB92530B09}"/>
              </a:ext>
            </a:extLst>
          </p:cNvPr>
          <p:cNvSpPr txBox="1"/>
          <p:nvPr/>
        </p:nvSpPr>
        <p:spPr>
          <a:xfrm>
            <a:off x="77907" y="4843945"/>
            <a:ext cx="85362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 b="1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 smtClean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endParaRPr lang="pl-PL" sz="1600" b="1" kern="0" dirty="0"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  <a:p>
            <a:r>
              <a:rPr lang="pl-PL" sz="1400" b="1" i="1" kern="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itchFamily="18"/>
                <a:cs typeface="Lucida Sans" pitchFamily="2"/>
              </a:rPr>
              <a:t>Zadanie dofinansowane z Europejskiego Funduszu Rozwoju Regionalnego w ramach Wielkopolskiego Regionalnego Programu Operacyjnego na lata 2014-2020</a:t>
            </a:r>
            <a:endParaRPr lang="pl-PL" sz="1600" b="1" i="0" u="none" strike="noStrike" kern="0" cap="none" spc="0" baseline="0" dirty="0">
              <a:solidFill>
                <a:schemeClr val="accent6">
                  <a:lumMod val="50000"/>
                </a:schemeClr>
              </a:solidFill>
              <a:uFillTx/>
              <a:latin typeface="Century Gothic" panose="020B0502020202020204" pitchFamily="34" charset="0"/>
              <a:ea typeface="Times New Roman" pitchFamily="18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429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6536</TotalTime>
  <Words>1482</Words>
  <Application>Microsoft Office PowerPoint</Application>
  <PresentationFormat>Panoramiczny</PresentationFormat>
  <Paragraphs>1226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8" baseType="lpstr">
      <vt:lpstr>Microsoft YaHei</vt:lpstr>
      <vt:lpstr>Arial</vt:lpstr>
      <vt:lpstr>Calibri</vt:lpstr>
      <vt:lpstr>Calibri Light</vt:lpstr>
      <vt:lpstr>Century Gothic</vt:lpstr>
      <vt:lpstr>Lucida Sans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Turski</dc:creator>
  <cp:lastModifiedBy>Magdalena Kaczmarek</cp:lastModifiedBy>
  <cp:revision>258</cp:revision>
  <dcterms:created xsi:type="dcterms:W3CDTF">2022-04-22T11:19:01Z</dcterms:created>
  <dcterms:modified xsi:type="dcterms:W3CDTF">2023-01-24T12:43:19Z</dcterms:modified>
</cp:coreProperties>
</file>